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9"/>
  </p:notesMasterIdLst>
  <p:sldIdLst>
    <p:sldId id="1181" r:id="rId2"/>
    <p:sldId id="1180" r:id="rId3"/>
    <p:sldId id="1182" r:id="rId4"/>
    <p:sldId id="1183" r:id="rId5"/>
    <p:sldId id="1184" r:id="rId6"/>
    <p:sldId id="1185" r:id="rId7"/>
    <p:sldId id="1186" r:id="rId8"/>
    <p:sldId id="1187" r:id="rId9"/>
    <p:sldId id="1188" r:id="rId10"/>
    <p:sldId id="1189" r:id="rId11"/>
    <p:sldId id="1190" r:id="rId12"/>
    <p:sldId id="1191" r:id="rId13"/>
    <p:sldId id="1192" r:id="rId14"/>
    <p:sldId id="1193" r:id="rId15"/>
    <p:sldId id="1194" r:id="rId16"/>
    <p:sldId id="1195" r:id="rId17"/>
    <p:sldId id="1196" r:id="rId18"/>
    <p:sldId id="1197" r:id="rId19"/>
    <p:sldId id="1198" r:id="rId20"/>
    <p:sldId id="1199" r:id="rId21"/>
    <p:sldId id="1200" r:id="rId22"/>
    <p:sldId id="1201" r:id="rId23"/>
    <p:sldId id="1202" r:id="rId24"/>
    <p:sldId id="1203" r:id="rId25"/>
    <p:sldId id="1204" r:id="rId26"/>
    <p:sldId id="1205" r:id="rId27"/>
    <p:sldId id="1206" r:id="rId28"/>
    <p:sldId id="1207" r:id="rId29"/>
    <p:sldId id="1208" r:id="rId30"/>
    <p:sldId id="2970" r:id="rId31"/>
    <p:sldId id="1209" r:id="rId32"/>
    <p:sldId id="1210" r:id="rId33"/>
    <p:sldId id="1211" r:id="rId34"/>
    <p:sldId id="1212" r:id="rId35"/>
    <p:sldId id="1213" r:id="rId36"/>
    <p:sldId id="1214" r:id="rId37"/>
    <p:sldId id="1215" r:id="rId38"/>
    <p:sldId id="2971" r:id="rId39"/>
    <p:sldId id="1217" r:id="rId40"/>
    <p:sldId id="1216" r:id="rId41"/>
    <p:sldId id="1218" r:id="rId42"/>
    <p:sldId id="1219" r:id="rId43"/>
    <p:sldId id="1220" r:id="rId44"/>
    <p:sldId id="1221" r:id="rId45"/>
    <p:sldId id="1222" r:id="rId46"/>
    <p:sldId id="1223" r:id="rId47"/>
    <p:sldId id="1224" r:id="rId48"/>
    <p:sldId id="1225" r:id="rId49"/>
    <p:sldId id="1226" r:id="rId50"/>
    <p:sldId id="1227" r:id="rId51"/>
    <p:sldId id="1228" r:id="rId52"/>
    <p:sldId id="1229" r:id="rId53"/>
    <p:sldId id="1230" r:id="rId54"/>
    <p:sldId id="1231" r:id="rId55"/>
    <p:sldId id="1232" r:id="rId56"/>
    <p:sldId id="1233" r:id="rId57"/>
    <p:sldId id="1234" r:id="rId58"/>
    <p:sldId id="1235" r:id="rId59"/>
    <p:sldId id="1236" r:id="rId60"/>
    <p:sldId id="1237" r:id="rId61"/>
    <p:sldId id="1238" r:id="rId62"/>
    <p:sldId id="328" r:id="rId63"/>
    <p:sldId id="330" r:id="rId64"/>
    <p:sldId id="331" r:id="rId65"/>
    <p:sldId id="1239" r:id="rId66"/>
    <p:sldId id="1240" r:id="rId67"/>
    <p:sldId id="1241" r:id="rId68"/>
    <p:sldId id="1242" r:id="rId69"/>
    <p:sldId id="1243" r:id="rId70"/>
    <p:sldId id="1244" r:id="rId71"/>
    <p:sldId id="1245" r:id="rId72"/>
    <p:sldId id="1246" r:id="rId73"/>
    <p:sldId id="1247" r:id="rId74"/>
    <p:sldId id="1248" r:id="rId75"/>
    <p:sldId id="1249" r:id="rId76"/>
    <p:sldId id="1250" r:id="rId77"/>
    <p:sldId id="1251" r:id="rId78"/>
    <p:sldId id="1252" r:id="rId79"/>
    <p:sldId id="1254" r:id="rId80"/>
    <p:sldId id="1255" r:id="rId81"/>
    <p:sldId id="1256" r:id="rId82"/>
    <p:sldId id="1257" r:id="rId83"/>
    <p:sldId id="1258" r:id="rId84"/>
    <p:sldId id="1259" r:id="rId85"/>
    <p:sldId id="1260" r:id="rId86"/>
    <p:sldId id="1262" r:id="rId87"/>
    <p:sldId id="1263" r:id="rId88"/>
    <p:sldId id="1264" r:id="rId89"/>
    <p:sldId id="1265" r:id="rId90"/>
    <p:sldId id="1266" r:id="rId91"/>
    <p:sldId id="1267" r:id="rId92"/>
    <p:sldId id="1268" r:id="rId93"/>
    <p:sldId id="1269" r:id="rId94"/>
    <p:sldId id="1270" r:id="rId95"/>
    <p:sldId id="1271" r:id="rId96"/>
    <p:sldId id="5980" r:id="rId97"/>
    <p:sldId id="1273" r:id="rId98"/>
    <p:sldId id="1274" r:id="rId99"/>
    <p:sldId id="2972" r:id="rId100"/>
    <p:sldId id="1275" r:id="rId101"/>
    <p:sldId id="1276" r:id="rId102"/>
    <p:sldId id="1277" r:id="rId103"/>
    <p:sldId id="1278" r:id="rId104"/>
    <p:sldId id="1279" r:id="rId105"/>
    <p:sldId id="1280" r:id="rId106"/>
    <p:sldId id="1281" r:id="rId107"/>
    <p:sldId id="5981" r:id="rId108"/>
    <p:sldId id="1282" r:id="rId109"/>
    <p:sldId id="1283" r:id="rId110"/>
    <p:sldId id="1284" r:id="rId111"/>
    <p:sldId id="1285" r:id="rId112"/>
    <p:sldId id="1286" r:id="rId113"/>
    <p:sldId id="1287" r:id="rId114"/>
    <p:sldId id="1288" r:id="rId115"/>
    <p:sldId id="1289" r:id="rId116"/>
    <p:sldId id="1290" r:id="rId117"/>
    <p:sldId id="1291" r:id="rId118"/>
    <p:sldId id="1292" r:id="rId119"/>
    <p:sldId id="1293" r:id="rId120"/>
    <p:sldId id="1294" r:id="rId121"/>
    <p:sldId id="1295" r:id="rId122"/>
    <p:sldId id="1296" r:id="rId123"/>
    <p:sldId id="1297" r:id="rId124"/>
    <p:sldId id="1298" r:id="rId125"/>
    <p:sldId id="1299" r:id="rId126"/>
    <p:sldId id="1300" r:id="rId127"/>
    <p:sldId id="1301" r:id="rId128"/>
    <p:sldId id="1302" r:id="rId129"/>
    <p:sldId id="1303" r:id="rId130"/>
    <p:sldId id="1304" r:id="rId131"/>
    <p:sldId id="1305" r:id="rId132"/>
    <p:sldId id="1306" r:id="rId133"/>
    <p:sldId id="1308" r:id="rId134"/>
    <p:sldId id="1309" r:id="rId135"/>
    <p:sldId id="1310" r:id="rId136"/>
    <p:sldId id="1312" r:id="rId137"/>
    <p:sldId id="1311" r:id="rId138"/>
    <p:sldId id="1313" r:id="rId139"/>
    <p:sldId id="1314" r:id="rId140"/>
    <p:sldId id="1315" r:id="rId141"/>
    <p:sldId id="1316" r:id="rId142"/>
    <p:sldId id="1317" r:id="rId143"/>
    <p:sldId id="1318" r:id="rId144"/>
    <p:sldId id="1319" r:id="rId145"/>
    <p:sldId id="2903" r:id="rId146"/>
    <p:sldId id="1321" r:id="rId147"/>
    <p:sldId id="1322" r:id="rId148"/>
    <p:sldId id="2904" r:id="rId149"/>
    <p:sldId id="2905" r:id="rId150"/>
    <p:sldId id="1324" r:id="rId151"/>
    <p:sldId id="2906" r:id="rId152"/>
    <p:sldId id="1326" r:id="rId153"/>
    <p:sldId id="1327" r:id="rId154"/>
    <p:sldId id="2907" r:id="rId155"/>
    <p:sldId id="2908" r:id="rId156"/>
    <p:sldId id="2911" r:id="rId157"/>
    <p:sldId id="2912" r:id="rId158"/>
    <p:sldId id="2913" r:id="rId159"/>
    <p:sldId id="2914" r:id="rId160"/>
    <p:sldId id="2915" r:id="rId161"/>
    <p:sldId id="1332" r:id="rId162"/>
    <p:sldId id="1333" r:id="rId163"/>
    <p:sldId id="1334" r:id="rId164"/>
    <p:sldId id="1335" r:id="rId165"/>
    <p:sldId id="1336" r:id="rId166"/>
    <p:sldId id="1337" r:id="rId167"/>
    <p:sldId id="1338" r:id="rId168"/>
    <p:sldId id="1339" r:id="rId169"/>
    <p:sldId id="1340" r:id="rId170"/>
    <p:sldId id="1341" r:id="rId171"/>
    <p:sldId id="1342" r:id="rId172"/>
    <p:sldId id="1343" r:id="rId173"/>
    <p:sldId id="1344" r:id="rId174"/>
    <p:sldId id="1345" r:id="rId175"/>
    <p:sldId id="1346" r:id="rId176"/>
    <p:sldId id="1347" r:id="rId177"/>
    <p:sldId id="1348" r:id="rId178"/>
    <p:sldId id="1349" r:id="rId179"/>
    <p:sldId id="1350" r:id="rId180"/>
    <p:sldId id="1351" r:id="rId181"/>
    <p:sldId id="1352" r:id="rId182"/>
    <p:sldId id="1353" r:id="rId183"/>
    <p:sldId id="1354" r:id="rId184"/>
    <p:sldId id="1355" r:id="rId185"/>
    <p:sldId id="1356" r:id="rId186"/>
    <p:sldId id="1357" r:id="rId187"/>
    <p:sldId id="1358" r:id="rId188"/>
    <p:sldId id="1359" r:id="rId189"/>
    <p:sldId id="1360" r:id="rId190"/>
    <p:sldId id="1361" r:id="rId191"/>
    <p:sldId id="1362" r:id="rId192"/>
    <p:sldId id="1363" r:id="rId193"/>
    <p:sldId id="1365" r:id="rId194"/>
    <p:sldId id="1366" r:id="rId195"/>
    <p:sldId id="1367" r:id="rId196"/>
    <p:sldId id="1368" r:id="rId197"/>
    <p:sldId id="1369" r:id="rId198"/>
    <p:sldId id="1370" r:id="rId199"/>
    <p:sldId id="1371" r:id="rId200"/>
    <p:sldId id="1372" r:id="rId201"/>
    <p:sldId id="1373" r:id="rId202"/>
    <p:sldId id="1374" r:id="rId203"/>
    <p:sldId id="1375" r:id="rId204"/>
    <p:sldId id="1376" r:id="rId205"/>
    <p:sldId id="1377" r:id="rId206"/>
    <p:sldId id="2748" r:id="rId207"/>
    <p:sldId id="2749" r:id="rId2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548" autoAdjust="0"/>
  </p:normalViewPr>
  <p:slideViewPr>
    <p:cSldViewPr snapToGrid="0">
      <p:cViewPr varScale="1">
        <p:scale>
          <a:sx n="86" d="100"/>
          <a:sy n="86" d="100"/>
        </p:scale>
        <p:origin x="533" y="6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B1436-BB5F-46B6-99CB-37A835413A5C}"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8C5-B9E1-401C-9CC7-4EBAB5781627}" type="slidenum">
              <a:rPr lang="zh-CN" altLang="en-US" smtClean="0"/>
              <a:t>‹#›</a:t>
            </a:fld>
            <a:endParaRPr lang="zh-CN" altLang="en-US"/>
          </a:p>
        </p:txBody>
      </p:sp>
    </p:spTree>
    <p:extLst>
      <p:ext uri="{BB962C8B-B14F-4D97-AF65-F5344CB8AC3E}">
        <p14:creationId xmlns:p14="http://schemas.microsoft.com/office/powerpoint/2010/main" val="117114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2062EC-188E-4C9F-B20E-07CFA30DFEA7}" type="slidenum">
              <a:rPr lang="zh-CN" altLang="en-US" smtClean="0"/>
              <a:t>187</a:t>
            </a:fld>
            <a:endParaRPr lang="zh-CN" altLang="en-US"/>
          </a:p>
        </p:txBody>
      </p:sp>
    </p:spTree>
    <p:extLst>
      <p:ext uri="{BB962C8B-B14F-4D97-AF65-F5344CB8AC3E}">
        <p14:creationId xmlns:p14="http://schemas.microsoft.com/office/powerpoint/2010/main" val="25201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0D8C-0EC0-4034-85CC-4B36D94BA5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4B949902-DDE1-4970-B6BF-028692F5B04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15698869-2590-4871-ADC1-559BEB700DE3}"/>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4F0CA2D-5D9E-41C4-9E2A-542DFE508A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BF96-C35F-4235-A041-D197BA8BA5A9}"/>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16560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82D4-C083-4EBD-845A-BF6AE142124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702A8E5-6B3D-4D04-8F8E-02B9586DD30E}"/>
              </a:ext>
            </a:extLst>
          </p:cNvPr>
          <p:cNvSpPr>
            <a:spLocks noGrp="1"/>
          </p:cNvSpPr>
          <p:nvPr>
            <p:ph idx="1"/>
          </p:nvPr>
        </p:nvSpPr>
        <p:spPr/>
        <p:txBody>
          <a:bodyPr/>
          <a:lstStyle>
            <a:lvl1pPr>
              <a:lnSpc>
                <a:spcPct val="125000"/>
              </a:lnSpc>
              <a:defRPr>
                <a:latin typeface="Times New Roman" panose="02020603050405020304" pitchFamily="18" charset="0"/>
                <a:cs typeface="Times New Roman" panose="02020603050405020304" pitchFamily="18" charset="0"/>
              </a:defRPr>
            </a:lvl1pPr>
          </a:lstStyle>
          <a:p>
            <a:pPr lvl="0"/>
            <a:endParaRPr lang="zh-CN" altLang="en-US" dirty="0"/>
          </a:p>
        </p:txBody>
      </p:sp>
      <p:sp>
        <p:nvSpPr>
          <p:cNvPr id="4" name="日期占位符 3">
            <a:extLst>
              <a:ext uri="{FF2B5EF4-FFF2-40B4-BE49-F238E27FC236}">
                <a16:creationId xmlns:a16="http://schemas.microsoft.com/office/drawing/2014/main" id="{6AF7F2D7-8BAA-45D6-9F34-D7E3D2F84CDA}"/>
              </a:ext>
            </a:extLst>
          </p:cNvPr>
          <p:cNvSpPr>
            <a:spLocks noGrp="1"/>
          </p:cNvSpPr>
          <p:nvPr>
            <p:ph type="dt" sz="half" idx="10"/>
          </p:nvPr>
        </p:nvSpPr>
        <p:spPr/>
        <p:txBody>
          <a:body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D3FF8D31-01C4-489C-8FA8-0C1CF2E20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3119D-C534-4413-ADFF-8DED219CC24F}"/>
              </a:ext>
            </a:extLst>
          </p:cNvPr>
          <p:cNvSpPr>
            <a:spLocks noGrp="1"/>
          </p:cNvSpPr>
          <p:nvPr>
            <p:ph type="sldNum" sz="quarter" idx="12"/>
          </p:nvPr>
        </p:nvSpPr>
        <p:spPr/>
        <p:txBody>
          <a:body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10243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格式化">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0822745-0637-4EC6-A484-1C8B80B1AD60}"/>
              </a:ext>
            </a:extLst>
          </p:cNvPr>
          <p:cNvSpPr>
            <a:spLocks noGrp="1"/>
          </p:cNvSpPr>
          <p:nvPr>
            <p:ph type="title"/>
          </p:nvPr>
        </p:nvSpPr>
        <p:spPr>
          <a:xfrm>
            <a:off x="387439" y="133306"/>
            <a:ext cx="11409608" cy="729579"/>
          </a:xfrm>
        </p:spPr>
        <p:txBody>
          <a:bodyPr>
            <a:normAutofit/>
          </a:bodyPr>
          <a:lstStyle/>
          <a:p>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F4249665-7D8D-43F6-AFC8-D65880823695}"/>
              </a:ext>
            </a:extLst>
          </p:cNvPr>
          <p:cNvSpPr>
            <a:spLocks noGrp="1"/>
          </p:cNvSpPr>
          <p:nvPr>
            <p:ph idx="1"/>
          </p:nvPr>
        </p:nvSpPr>
        <p:spPr>
          <a:xfrm>
            <a:off x="387439" y="1043189"/>
            <a:ext cx="11409609" cy="5133774"/>
          </a:xfrm>
        </p:spPr>
        <p:txBody>
          <a:bodyPr>
            <a:normAutofit/>
          </a:bodyPr>
          <a:lstStyle>
            <a:lvl1pPr>
              <a:defRPr>
                <a:latin typeface="Times New Roman" panose="02020603050405020304" pitchFamily="18" charset="0"/>
                <a:cs typeface="Times New Roman" panose="02020603050405020304" pitchFamily="18" charset="0"/>
              </a:defRPr>
            </a:lvl1pPr>
          </a:lstStyle>
          <a:p>
            <a:pPr marL="0" lvl="0" indent="0" algn="just">
              <a:lnSpc>
                <a:spcPct val="125000"/>
              </a:lnSpc>
              <a:spcBef>
                <a:spcPts val="0"/>
              </a:spcBef>
              <a:buClr>
                <a:srgbClr val="FF0000"/>
              </a:buClr>
              <a:buNone/>
            </a:pP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9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EF8E388-F90F-46A0-97E2-B70C5095A83A}"/>
              </a:ext>
            </a:extLst>
          </p:cNvPr>
          <p:cNvSpPr>
            <a:spLocks noGrp="1"/>
          </p:cNvSpPr>
          <p:nvPr>
            <p:ph type="subTitle" idx="1"/>
          </p:nvPr>
        </p:nvSpPr>
        <p:spPr>
          <a:xfrm>
            <a:off x="2046303" y="3696236"/>
            <a:ext cx="8460589" cy="2434107"/>
          </a:xfrm>
        </p:spPr>
        <p:txBody>
          <a:bodyPr>
            <a:noAutofit/>
          </a:bodyPr>
          <a:lstStyle>
            <a:lvl1pPr marL="0" indent="0" algn="ctr">
              <a:lnSpc>
                <a:spcPct val="100000"/>
              </a:lnSpc>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zh-CN" sz="2400" dirty="0"/>
          </a:p>
        </p:txBody>
      </p:sp>
      <p:sp>
        <p:nvSpPr>
          <p:cNvPr id="8" name="标题 6">
            <a:extLst>
              <a:ext uri="{FF2B5EF4-FFF2-40B4-BE49-F238E27FC236}">
                <a16:creationId xmlns:a16="http://schemas.microsoft.com/office/drawing/2014/main" id="{E2C845D4-A989-4F57-846D-589982E631A8}"/>
              </a:ext>
            </a:extLst>
          </p:cNvPr>
          <p:cNvSpPr txBox="1">
            <a:spLocks/>
          </p:cNvSpPr>
          <p:nvPr userDrawn="1"/>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endParaRPr lang="zh-CN" altLang="en-US" sz="3600" dirty="0"/>
          </a:p>
        </p:txBody>
      </p:sp>
      <p:sp>
        <p:nvSpPr>
          <p:cNvPr id="9" name="文本框 8">
            <a:extLst>
              <a:ext uri="{FF2B5EF4-FFF2-40B4-BE49-F238E27FC236}">
                <a16:creationId xmlns:a16="http://schemas.microsoft.com/office/drawing/2014/main" id="{B57FE6EE-744A-4F02-9C33-1F7481461C60}"/>
              </a:ext>
            </a:extLst>
          </p:cNvPr>
          <p:cNvSpPr txBox="1"/>
          <p:nvPr userDrawn="1"/>
        </p:nvSpPr>
        <p:spPr>
          <a:xfrm>
            <a:off x="3510850" y="6329059"/>
            <a:ext cx="5531493"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39692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8D1F881B-338B-4EBA-A683-867625D924F1}"/>
              </a:ext>
            </a:extLst>
          </p:cNvPr>
          <p:cNvSpPr>
            <a:spLocks noGrp="1"/>
          </p:cNvSpPr>
          <p:nvPr>
            <p:ph idx="1" hasCustomPrompt="1"/>
          </p:nvPr>
        </p:nvSpPr>
        <p:spPr>
          <a:xfrm>
            <a:off x="387439" y="1043189"/>
            <a:ext cx="11409609" cy="5133774"/>
          </a:xfrm>
        </p:spPr>
        <p:txBody>
          <a:bodyPr/>
          <a:lstStyle>
            <a:lvl1pPr>
              <a:buNone/>
              <a:defRPr/>
            </a:lvl1pPr>
            <a:lvl5pPr>
              <a:buNone/>
              <a:defRPr/>
            </a:lvl5pPr>
          </a:lstStyle>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zh-CN" altLang="en-US" dirty="0">
              <a:latin typeface="Times New Roman" panose="02020603050405020304" pitchFamily="18" charset="0"/>
              <a:cs typeface="Times New Roman" panose="02020603050405020304" pitchFamily="18" charset="0"/>
            </a:endParaRPr>
          </a:p>
          <a:p>
            <a:pPr marL="457200" lvl="2" indent="0" algn="just">
              <a:lnSpc>
                <a:spcPct val="125000"/>
              </a:lnSpc>
              <a:spcBef>
                <a:spcPts val="0"/>
              </a:spcBef>
              <a:buClr>
                <a:schemeClr val="accent6">
                  <a:lumMod val="75000"/>
                </a:schemeClr>
              </a:buClr>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Second order</a:t>
            </a:r>
            <a:endParaRPr lang="zh-CN" altLang="en-US" sz="2600" dirty="0">
              <a:latin typeface="Times New Roman" panose="02020603050405020304" pitchFamily="18" charset="0"/>
              <a:cs typeface="Times New Roman" panose="02020603050405020304" pitchFamily="18" charset="0"/>
            </a:endParaRPr>
          </a:p>
          <a:p>
            <a:pPr marL="914400" lvl="4" indent="0" algn="just">
              <a:lnSpc>
                <a:spcPct val="125000"/>
              </a:lnSpc>
              <a:spcBef>
                <a:spcPts val="0"/>
              </a:spcBef>
              <a:buClr>
                <a:srgbClr val="0070C0"/>
              </a:buClr>
              <a:buFont typeface="Wingdings" panose="05000000000000000000" pitchFamily="2" charset="2"/>
              <a:buChar char="ü"/>
            </a:pPr>
            <a:r>
              <a:rPr lang="en-US" altLang="zh-CN" sz="22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Third</a:t>
            </a:r>
            <a:r>
              <a:rPr lang="en-US" altLang="zh-CN" sz="2200" dirty="0">
                <a:latin typeface="Times New Roman" panose="02020603050405020304" pitchFamily="18" charset="0"/>
                <a:cs typeface="Times New Roman" panose="02020603050405020304" pitchFamily="18" charset="0"/>
              </a:rPr>
              <a:t> order</a:t>
            </a:r>
            <a:endParaRPr lang="zh-CN" altLang="en-US"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r>
              <a:rPr lang="en-US" altLang="zh-CN" dirty="0"/>
              <a:t> </a:t>
            </a:r>
            <a:r>
              <a:rPr lang="en-US" altLang="zh-CN" dirty="0">
                <a:latin typeface="Times New Roman" panose="02020603050405020304" pitchFamily="18" charset="0"/>
                <a:cs typeface="Times New Roman" panose="02020603050405020304" pitchFamily="18" charset="0"/>
              </a:rPr>
              <a:t>First order</a:t>
            </a:r>
            <a:endParaRPr lang="en-US" altLang="zh-CN" sz="22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Font typeface="Wingdings" panose="05000000000000000000" pitchFamily="2" charset="2"/>
              <a:buChar char="p"/>
            </a:pPr>
            <a:endParaRPr lang="zh-CN" altLang="en-US" sz="2200" dirty="0">
              <a:latin typeface="Times New Roman" panose="02020603050405020304" pitchFamily="18" charset="0"/>
              <a:cs typeface="Times New Roman" panose="02020603050405020304" pitchFamily="18" charset="0"/>
            </a:endParaRPr>
          </a:p>
        </p:txBody>
      </p:sp>
      <p:pic>
        <p:nvPicPr>
          <p:cNvPr id="9" name="图片 8" descr="u=1907756794,293736522&amp;fm=21&amp;gp=0.jpg">
            <a:extLst>
              <a:ext uri="{FF2B5EF4-FFF2-40B4-BE49-F238E27FC236}">
                <a16:creationId xmlns:a16="http://schemas.microsoft.com/office/drawing/2014/main" id="{425B482D-841F-4AF6-9C8E-C6170A5244E9}"/>
              </a:ext>
            </a:extLst>
          </p:cNvPr>
          <p:cNvPicPr>
            <a:picLocks noChangeAspect="1"/>
          </p:cNvPicPr>
          <p:nvPr userDrawn="1"/>
        </p:nvPicPr>
        <p:blipFill>
          <a:blip r:embed="rId2"/>
          <a:stretch>
            <a:fillRect/>
          </a:stretch>
        </p:blipFill>
        <p:spPr>
          <a:xfrm>
            <a:off x="10611066" y="5656006"/>
            <a:ext cx="1485468" cy="1119188"/>
          </a:xfrm>
          <a:prstGeom prst="rect">
            <a:avLst/>
          </a:prstGeom>
        </p:spPr>
      </p:pic>
      <p:sp>
        <p:nvSpPr>
          <p:cNvPr id="10" name="标题 1">
            <a:extLst>
              <a:ext uri="{FF2B5EF4-FFF2-40B4-BE49-F238E27FC236}">
                <a16:creationId xmlns:a16="http://schemas.microsoft.com/office/drawing/2014/main" id="{845AB285-2300-4DA8-AAF7-C6DF32A3B269}"/>
              </a:ext>
            </a:extLst>
          </p:cNvPr>
          <p:cNvSpPr>
            <a:spLocks noGrp="1"/>
          </p:cNvSpPr>
          <p:nvPr>
            <p:ph type="title" hasCustomPrompt="1"/>
          </p:nvPr>
        </p:nvSpPr>
        <p:spPr>
          <a:xfrm>
            <a:off x="387439" y="133306"/>
            <a:ext cx="11409608" cy="729579"/>
          </a:xfrm>
        </p:spPr>
        <p:txBody>
          <a:bodyPr>
            <a:normAutofit/>
          </a:bodyPr>
          <a:lstStyle>
            <a:lvl1pPr>
              <a:defRPr/>
            </a:lvl1pPr>
          </a:lstStyle>
          <a:p>
            <a:pPr algn="ctr"/>
            <a:r>
              <a:rPr lang="en-US" altLang="zh-CN" sz="3600" b="1" dirty="0">
                <a:latin typeface="Times New Roman" panose="02020603050405020304" pitchFamily="18" charset="0"/>
                <a:cs typeface="Times New Roman" panose="02020603050405020304" pitchFamily="18" charset="0"/>
              </a:rPr>
              <a:t>Chapter 1 Introduction</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95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CA7BA28-B546-4339-9B11-5D30AA96FE76}"/>
              </a:ext>
            </a:extLst>
          </p:cNvPr>
          <p:cNvSpPr>
            <a:spLocks noGrp="1"/>
          </p:cNvSpPr>
          <p:nvPr>
            <p:ph type="title"/>
          </p:nvPr>
        </p:nvSpPr>
        <p:spPr>
          <a:xfrm>
            <a:off x="387439" y="133306"/>
            <a:ext cx="10515600" cy="729579"/>
          </a:xfrm>
        </p:spPr>
        <p:txBody>
          <a:bodyPr>
            <a:normAutofit/>
          </a:bodyPr>
          <a:lstStyle/>
          <a:p>
            <a:r>
              <a:rPr lang="zh-CN" altLang="en-US" sz="3600">
                <a:latin typeface="Times New Roman" panose="02020603050405020304" pitchFamily="18" charset="0"/>
                <a:cs typeface="Times New Roman" panose="02020603050405020304" pitchFamily="18" charset="0"/>
              </a:rPr>
              <a:t>单击此处编辑母版标题样式</a:t>
            </a:r>
            <a:endParaRPr lang="zh-CN" altLang="en-US" sz="3600"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53DE85A7-71E0-4E63-BB38-8D3085C4F2E8}"/>
              </a:ext>
            </a:extLst>
          </p:cNvPr>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zh-CN" altLang="en-US" sz="2400"/>
              <a:t>单击此处编辑母版文本样式</a:t>
            </a:r>
          </a:p>
          <a:p>
            <a:pPr marL="0" lvl="1" algn="just">
              <a:lnSpc>
                <a:spcPct val="125000"/>
              </a:lnSpc>
              <a:spcBef>
                <a:spcPts val="0"/>
              </a:spcBef>
              <a:buClr>
                <a:srgbClr val="FF0000"/>
              </a:buClr>
              <a:buFont typeface="Wingdings" panose="05000000000000000000" pitchFamily="2" charset="2"/>
              <a:buChar char="p"/>
            </a:pPr>
            <a:r>
              <a:rPr lang="zh-CN" altLang="en-US" sz="2400"/>
              <a:t>二级</a:t>
            </a:r>
          </a:p>
          <a:p>
            <a:pPr marL="0" lvl="2" algn="just">
              <a:lnSpc>
                <a:spcPct val="125000"/>
              </a:lnSpc>
              <a:spcBef>
                <a:spcPts val="0"/>
              </a:spcBef>
              <a:buClr>
                <a:srgbClr val="FF0000"/>
              </a:buClr>
              <a:buFont typeface="Wingdings" panose="05000000000000000000" pitchFamily="2" charset="2"/>
              <a:buChar char="p"/>
            </a:pPr>
            <a:r>
              <a:rPr lang="zh-CN" altLang="en-US" sz="2400"/>
              <a:t>三级</a:t>
            </a:r>
          </a:p>
        </p:txBody>
      </p:sp>
      <p:pic>
        <p:nvPicPr>
          <p:cNvPr id="10" name="图片 9" descr="u=1907756794,293736522&amp;fm=21&amp;gp=0.jpg">
            <a:extLst>
              <a:ext uri="{FF2B5EF4-FFF2-40B4-BE49-F238E27FC236}">
                <a16:creationId xmlns:a16="http://schemas.microsoft.com/office/drawing/2014/main" id="{59EFD59B-418E-41FC-B6B3-DDADE7B49C5B}"/>
              </a:ext>
            </a:extLst>
          </p:cNvPr>
          <p:cNvPicPr>
            <a:picLocks noChangeAspect="1"/>
          </p:cNvPicPr>
          <p:nvPr userDrawn="1"/>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99028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174744-A259-4607-B159-6E0D19E05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B77FD44-C6F3-4BD3-8A73-BF9BE0D0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a:extLst>
              <a:ext uri="{FF2B5EF4-FFF2-40B4-BE49-F238E27FC236}">
                <a16:creationId xmlns:a16="http://schemas.microsoft.com/office/drawing/2014/main" id="{2EE63A59-BF19-42F2-940A-058594846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5EFB1-CD1D-4553-A9BB-4DB0F9C0974D}" type="datetimeFigureOut">
              <a:rPr lang="zh-CN" altLang="en-US" smtClean="0"/>
              <a:t>2020/6/3</a:t>
            </a:fld>
            <a:endParaRPr lang="zh-CN" altLang="en-US"/>
          </a:p>
        </p:txBody>
      </p:sp>
      <p:sp>
        <p:nvSpPr>
          <p:cNvPr id="5" name="页脚占位符 4">
            <a:extLst>
              <a:ext uri="{FF2B5EF4-FFF2-40B4-BE49-F238E27FC236}">
                <a16:creationId xmlns:a16="http://schemas.microsoft.com/office/drawing/2014/main" id="{967F2B13-0C6F-49BA-B52B-B4B844C84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89E761-EBA5-4F1D-81D4-6DB66A9A2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A85A1-FA43-4339-B9E8-15134D265CD8}" type="slidenum">
              <a:rPr lang="zh-CN" altLang="en-US" smtClean="0"/>
              <a:t>‹#›</a:t>
            </a:fld>
            <a:endParaRPr lang="zh-CN" altLang="en-US"/>
          </a:p>
        </p:txBody>
      </p:sp>
    </p:spTree>
    <p:extLst>
      <p:ext uri="{BB962C8B-B14F-4D97-AF65-F5344CB8AC3E}">
        <p14:creationId xmlns:p14="http://schemas.microsoft.com/office/powerpoint/2010/main" val="339049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just" defTabSz="914400" rtl="0" eaLnBrk="1" latinLnBrk="0" hangingPunct="1">
        <a:lnSpc>
          <a:spcPct val="125000"/>
        </a:lnSpc>
        <a:spcBef>
          <a:spcPts val="1000"/>
        </a:spcBef>
        <a:buFont typeface="Arial" panose="020B0604020202020204" pitchFamily="34" charset="0"/>
        <a:buNone/>
        <a:defRPr sz="2600"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7.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705.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50.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1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1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7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8.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3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70.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0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2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5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34.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8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3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4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mailto:gqzhong@ouc.edu.c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1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5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17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18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9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23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24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2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260.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5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7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9" name="标题 6">
            <a:extLst>
              <a:ext uri="{FF2B5EF4-FFF2-40B4-BE49-F238E27FC236}">
                <a16:creationId xmlns:a16="http://schemas.microsoft.com/office/drawing/2014/main" id="{E8F57B71-7504-4508-AA53-1F441DEBA0FC}"/>
              </a:ext>
            </a:extLst>
          </p:cNvPr>
          <p:cNvSpPr txBox="1"/>
          <p:nvPr/>
        </p:nvSpPr>
        <p:spPr>
          <a:xfrm>
            <a:off x="1787090" y="165080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 Optimization for Training Deep Models</a:t>
            </a:r>
          </a:p>
        </p:txBody>
      </p:sp>
      <p:sp>
        <p:nvSpPr>
          <p:cNvPr id="10" name="文本框 9"/>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 goal of a machine learning algorithm is to reduce the expected generalization error given by Eq.  </a:t>
                </a:r>
                <a:r>
                  <a:rPr lang="en-US" altLang="zh-CN" dirty="0">
                    <a:solidFill>
                      <a:srgbClr val="FF0000"/>
                    </a:solidFill>
                  </a:rPr>
                  <a:t>8.2</a:t>
                </a:r>
                <a:r>
                  <a:rPr lang="en-US" altLang="zh-CN" dirty="0"/>
                  <a:t>. This quantity is known as the </a:t>
                </a:r>
                <a:r>
                  <a:rPr lang="en-US" altLang="zh-CN" i="1" dirty="0"/>
                  <a:t>risk</a:t>
                </a:r>
                <a:r>
                  <a:rPr lang="en-US" altLang="zh-CN" dirty="0"/>
                  <a:t>. We emphasize here that the expectation is taken over the true underlying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If we knew the true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r>
                  <a:rPr lang="en-US" altLang="zh-CN" dirty="0"/>
                  <a:t>, risk minimization would be an optimization task solvable by an optimization algorithm. However, when we do not know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but only have a training set of samples, we have a machine learning problem.</a:t>
                </a:r>
              </a:p>
              <a:p>
                <a:pPr>
                  <a:lnSpc>
                    <a:spcPct val="125000"/>
                  </a:lnSpc>
                  <a:spcBef>
                    <a:spcPts val="0"/>
                  </a:spcBef>
                </a:pPr>
                <a:r>
                  <a:rPr lang="en-US" altLang="zh-CN" dirty="0"/>
                  <a:t>        The simplest way to convert a machine learning problem back into an optimization problem is to minimize the expected loss on the training set. This means replacing the true distribution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en-US" altLang="zh-CN" dirty="0"/>
                  <a:t>with the empirical distribution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defined by the training set.</a:t>
                </a:r>
                <a:endParaRPr lang="zh-CN" altLang="en-US"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6314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The initial point can determine whether the algorithm converges at all, with some initial points being so unstable that the algorithm encounters numerical difficulties and fails altogether. When learning does converge, the initial point can determine how quickly learning converges and whether it converges to a point with high or low cost. Also, points of comparable cost can have wildly varying generalization error, and the initial point can affect the generalization as well.</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Modern initialization strategies are simple and heuristic. Designing improved initialization strategies is a difficult task because neural network optimization is not yet well understood. Most initialization strategies are based on achieving some nice properties when the network is initialized. However, we do not have a good understanding of which of these properties are preserved under which circumstances after learning begins to proceed. A further difficulty is that some initial points may be beneficial from the viewpoint of optimization but detrimental from the viewpoint of generalization. Our understanding of how the initial point affects generalization is especially primitive, offering little to no guidance for how to select the initial point.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Perhaps the only property known with complete certainty is that the initial parameters need to “break symmetry” between different units. If two hidden units with the same activation function are connected to the same inputs, then these units must have different initial parameters. If they have the same initial parameters, then a deterministic learning algorithm applied to a deterministic cost and model will constantly update both of these units in the same way. Even if the model or training algorithm is capable of using stochasticity to compute different updates for different units (for example, if one trains with dropout), it is usually best to initialize each unit to compute a different function from all of the other units.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This may help to make sure that no input patterns are lost in the null space of forward propagation and no gradient patterns are lost in the null space of back-propagation. The goal of having each unit compute a different function motivates random initialization of the parameters. We could explicitly search for a large set of basis functions that are all mutually different from each other, but this often incurs a noticeable computational cost. For example, if we have at most as many outputs as inputs, we could use Gram-Schmidt orthogonalization on an initial weight matrix, and be guaranteed that each unit computes a very different function from each other unit. Random initialization from a high-entropy distribution over a high-dimensional space is computationally cheaper and unlikely to assign any units to compute the same function as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Typically, we set the biases for each unit to heuristically chosen constants, and initialize only the weights randomly. Extra parameters, for example, parameters encoding the conditional variance of a prediction, are usually set to heuristically chosen constants much like the biases are. </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almost always initialize all the weights in the model to values drawn randomly from a Gaussian or uniform distribution. The choice of Gaussian or uniform distribution does not seem to matter very much, but has not been exhaustively studied. The scale of the initial distribution, however, does have a large effect on both the outcome of the optimization procedure and on the ability of the network to generalize.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u=1907756794,293736522&amp;fm=21&amp;gp=0.jpg">
            <a:extLst>
              <a:ext uri="{FF2B5EF4-FFF2-40B4-BE49-F238E27FC236}">
                <a16:creationId xmlns:a16="http://schemas.microsoft.com/office/drawing/2014/main" id="{C4223E37-3146-4F4B-850A-2E4580FB7B83}"/>
              </a:ext>
            </a:extLst>
          </p:cNvPr>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        Larger initial weights will yield a stronger symmetry breaking effect, helping to avoid redundant units. They also help to avoid losing signal during forward or back-propagation through the linear component of each layer—larger values in the matrix result in larger outputs of matrix multiplication. Initial weights that are too large may, however, result in exploding values during forward propagation or back-propagation. In recurrent networks, large weights can also result in chaos (such extreme sensitivity to small perturbations of the input that the behavior of the deterministic forward propagation procedure appears random). To some extent, the exploding gradient problem can be mitigated by gradient clipping (thresholding the values of the gradients before performing a gradient descent step).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sym typeface="+mn-ea"/>
              </a:rPr>
              <a:t>Large weights may also result in extreme values that cause the activation function to saturate, causing complete loss of gradient through saturated units. These competing factors determine the ideal initial scale of the weights.</a:t>
            </a:r>
          </a:p>
          <a:p>
            <a:pPr marL="0" lvl="0" indent="0" algn="just">
              <a:lnSpc>
                <a:spcPct val="125000"/>
              </a:lnSpc>
              <a:spcBef>
                <a:spcPts val="0"/>
              </a:spcBef>
              <a:buClr>
                <a:srgbClr val="FF0000"/>
              </a:buClr>
              <a:buNone/>
            </a:pPr>
            <a:r>
              <a:rPr lang="en-US" altLang="zh-CN" dirty="0">
                <a:sym typeface="+mn-ea"/>
              </a:rPr>
              <a:t>        </a:t>
            </a:r>
            <a:r>
              <a:rPr lang="en-US" altLang="zh-CN" dirty="0">
                <a:latin typeface="Times New Roman" panose="02020603050405020304" pitchFamily="18" charset="0"/>
                <a:cs typeface="Times New Roman" panose="02020603050405020304" pitchFamily="18" charset="0"/>
                <a:sym typeface="+mn-ea"/>
              </a:rPr>
              <a:t>The perspectives of regularization and optimization can give very different insights into how we should initialize a network. The optimization perspective suggests that the weights should be large enough to propagate information success- fully, but some regularization concerns encourage making them smaller.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Autofit/>
          </a:bodyPr>
          <a:lstStyle/>
          <a:p>
            <a:pPr lvl="0">
              <a:spcBef>
                <a:spcPts val="0"/>
              </a:spcBef>
              <a:buClr>
                <a:srgbClr val="FF0000"/>
              </a:buClr>
            </a:pPr>
            <a:r>
              <a:rPr lang="en-US" altLang="zh-CN" dirty="0">
                <a:latin typeface="Times New Roman" panose="02020603050405020304" pitchFamily="18" charset="0"/>
                <a:cs typeface="Times New Roman" panose="02020603050405020304" pitchFamily="18" charset="0"/>
                <a:sym typeface="+mn-ea"/>
              </a:rPr>
              <a:t>The use of an optimization algorithm such as stochastic gradient descent that makes small incremental changes to the weights and tends to halt in areas that are nearer to the initial parameters (whether due to getting stuck in a region of low gradient, or due to triggering some early stopping criterion based on overfitting) expresses a prior that the final parameters should be close to the initial parameters. Recall from Sec. </a:t>
            </a:r>
            <a:r>
              <a:rPr lang="en-US" altLang="zh-CN" dirty="0">
                <a:solidFill>
                  <a:srgbClr val="FF0000"/>
                </a:solidFill>
                <a:latin typeface="Times New Roman" panose="02020603050405020304" pitchFamily="18" charset="0"/>
                <a:cs typeface="Times New Roman" panose="02020603050405020304" pitchFamily="18" charset="0"/>
                <a:sym typeface="+mn-ea"/>
              </a:rPr>
              <a:t>7.8</a:t>
            </a:r>
            <a:r>
              <a:rPr lang="en-US" altLang="zh-CN" dirty="0">
                <a:latin typeface="Times New Roman" panose="02020603050405020304" pitchFamily="18" charset="0"/>
                <a:cs typeface="Times New Roman" panose="02020603050405020304" pitchFamily="18" charset="0"/>
                <a:sym typeface="+mn-ea"/>
              </a:rPr>
              <a:t> that gradient descent with early stopping is equivalent to weight decay for some models.</a:t>
            </a:r>
          </a:p>
        </p:txBody>
      </p:sp>
    </p:spTree>
    <p:extLst>
      <p:ext uri="{BB962C8B-B14F-4D97-AF65-F5344CB8AC3E}">
        <p14:creationId xmlns:p14="http://schemas.microsoft.com/office/powerpoint/2010/main" val="4129369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In the general case, gradient descent with early stopping is not the same as weight decay, but does provide a loose analogy for thinking about the effect of initialization. We can think of initializing the parameters    to     as being similar to imposing a Gaussian prior p(θ) with mean θ0. From this point of view, it makes sense to choose θ0 to be near 0. This prior says that it is more likely that units do not interact with each other than that they do interact. Units interact only if the likelihood term of the objective function expresses a strong preference for them to interact. On the other hand, if we initialize θ0 to large values, then our prior specifies which units should interact with each other, and how they should interact.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6426887" y="2203201"/>
            <a:ext cx="217805" cy="295910"/>
          </a:xfrm>
          <a:prstGeom prst="rect">
            <a:avLst/>
          </a:prstGeom>
        </p:spPr>
      </p:pic>
      <p:pic>
        <p:nvPicPr>
          <p:cNvPr id="6" name="图片 5"/>
          <p:cNvPicPr>
            <a:picLocks noChangeAspect="1"/>
          </p:cNvPicPr>
          <p:nvPr/>
        </p:nvPicPr>
        <p:blipFill>
          <a:blip r:embed="rId4"/>
          <a:stretch>
            <a:fillRect/>
          </a:stretch>
        </p:blipFill>
        <p:spPr>
          <a:xfrm>
            <a:off x="7111803" y="2257516"/>
            <a:ext cx="313690" cy="269875"/>
          </a:xfrm>
          <a:prstGeom prst="rect">
            <a:avLst/>
          </a:prstGeom>
        </p:spPr>
      </p:pic>
      <p:pic>
        <p:nvPicPr>
          <p:cNvPr id="7" name="图片 6"/>
          <p:cNvPicPr>
            <a:picLocks noChangeAspect="1"/>
          </p:cNvPicPr>
          <p:nvPr/>
        </p:nvPicPr>
        <p:blipFill>
          <a:blip r:embed="rId5"/>
          <a:stretch>
            <a:fillRect/>
          </a:stretch>
        </p:blipFill>
        <p:spPr>
          <a:xfrm>
            <a:off x="2477233" y="2673350"/>
            <a:ext cx="609600" cy="339725"/>
          </a:xfrm>
          <a:prstGeom prst="rect">
            <a:avLst/>
          </a:prstGeom>
        </p:spPr>
      </p:pic>
      <p:pic>
        <p:nvPicPr>
          <p:cNvPr id="8" name="图片 7"/>
          <p:cNvPicPr>
            <a:picLocks noChangeAspect="1"/>
          </p:cNvPicPr>
          <p:nvPr/>
        </p:nvPicPr>
        <p:blipFill>
          <a:blip r:embed="rId6"/>
          <a:stretch>
            <a:fillRect/>
          </a:stretch>
        </p:blipFill>
        <p:spPr>
          <a:xfrm>
            <a:off x="4623874" y="2660332"/>
            <a:ext cx="400685" cy="330835"/>
          </a:xfrm>
          <a:prstGeom prst="rect">
            <a:avLst/>
          </a:prstGeom>
        </p:spPr>
      </p:pic>
      <p:pic>
        <p:nvPicPr>
          <p:cNvPr id="9" name="图片 8"/>
          <p:cNvPicPr>
            <a:picLocks noChangeAspect="1"/>
          </p:cNvPicPr>
          <p:nvPr/>
        </p:nvPicPr>
        <p:blipFill>
          <a:blip r:embed="rId7"/>
          <a:stretch>
            <a:fillRect/>
          </a:stretch>
        </p:blipFill>
        <p:spPr>
          <a:xfrm>
            <a:off x="460918" y="3142238"/>
            <a:ext cx="369570" cy="340360"/>
          </a:xfrm>
          <a:prstGeom prst="rect">
            <a:avLst/>
          </a:prstGeom>
        </p:spPr>
      </p:pic>
      <p:pic>
        <p:nvPicPr>
          <p:cNvPr id="10" name="图片 9"/>
          <p:cNvPicPr>
            <a:picLocks noChangeAspect="1"/>
          </p:cNvPicPr>
          <p:nvPr/>
        </p:nvPicPr>
        <p:blipFill>
          <a:blip r:embed="rId7"/>
          <a:stretch>
            <a:fillRect/>
          </a:stretch>
        </p:blipFill>
        <p:spPr>
          <a:xfrm>
            <a:off x="3358220" y="4616240"/>
            <a:ext cx="369570" cy="34036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0000" lnSpcReduction="20000"/>
          </a:bodyPr>
          <a:lstStyle/>
          <a:p>
            <a:pPr marL="0" lvl="0" indent="0" algn="just">
              <a:lnSpc>
                <a:spcPct val="125000"/>
              </a:lnSpc>
              <a:spcBef>
                <a:spcPts val="0"/>
              </a:spcBef>
              <a:buClr>
                <a:srgbClr val="FF0000"/>
              </a:buClr>
              <a:buNone/>
            </a:pPr>
            <a:r>
              <a:rPr lang="en-US" altLang="zh-CN" dirty="0">
                <a:sym typeface="+mn-ea"/>
              </a:rPr>
              <a:t>        </a:t>
            </a:r>
            <a:r>
              <a:rPr lang="en-US" altLang="zh-CN" dirty="0">
                <a:latin typeface="Times New Roman" panose="02020603050405020304" pitchFamily="18" charset="0"/>
                <a:cs typeface="Times New Roman" panose="02020603050405020304" pitchFamily="18" charset="0"/>
                <a:sym typeface="+mn-ea"/>
              </a:rPr>
              <a:t>Some heuristics are available for choosing the initial scale of the weights. One heuristic is to initialize the weights of a fully connected layer with m inputs and n outputs by sampling each weight from U(− √1m ,  , while </a:t>
            </a:r>
            <a:r>
              <a:rPr lang="en-US" altLang="zh-CN" dirty="0" err="1">
                <a:solidFill>
                  <a:srgbClr val="00FF00"/>
                </a:solidFill>
                <a:latin typeface="Times New Roman" panose="02020603050405020304" pitchFamily="18" charset="0"/>
                <a:cs typeface="Times New Roman" panose="02020603050405020304" pitchFamily="18" charset="0"/>
                <a:sym typeface="+mn-ea"/>
              </a:rPr>
              <a:t>Glorot</a:t>
            </a:r>
            <a:r>
              <a:rPr lang="en-US" altLang="zh-CN" dirty="0">
                <a:solidFill>
                  <a:srgbClr val="00FF00"/>
                </a:solidFill>
                <a:latin typeface="Times New Roman" panose="02020603050405020304" pitchFamily="18" charset="0"/>
                <a:cs typeface="Times New Roman" panose="02020603050405020304" pitchFamily="18" charset="0"/>
                <a:sym typeface="+mn-ea"/>
              </a:rPr>
              <a:t> and </a:t>
            </a:r>
            <a:r>
              <a:rPr lang="en-US" altLang="zh-CN" dirty="0" err="1">
                <a:solidFill>
                  <a:srgbClr val="00FF00"/>
                </a:solidFill>
                <a:latin typeface="Times New Roman" panose="02020603050405020304" pitchFamily="18" charset="0"/>
                <a:cs typeface="Times New Roman" panose="02020603050405020304" pitchFamily="18" charset="0"/>
                <a:sym typeface="+mn-ea"/>
              </a:rPr>
              <a:t>Bengio</a:t>
            </a:r>
            <a:r>
              <a:rPr lang="en-US" altLang="zh-CN" dirty="0">
                <a:solidFill>
                  <a:srgbClr val="00FF00"/>
                </a:solidFill>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a:solidFill>
                  <a:srgbClr val="00FF00"/>
                </a:solidFill>
                <a:latin typeface="Times New Roman" panose="02020603050405020304" pitchFamily="18" charset="0"/>
                <a:cs typeface="Times New Roman" panose="02020603050405020304" pitchFamily="18" charset="0"/>
                <a:sym typeface="+mn-ea"/>
              </a:rPr>
              <a:t>2010</a:t>
            </a:r>
            <a:r>
              <a:rPr lang="en-US" altLang="zh-CN" dirty="0">
                <a:latin typeface="Times New Roman" panose="02020603050405020304" pitchFamily="18" charset="0"/>
                <a:cs typeface="Times New Roman" panose="02020603050405020304" pitchFamily="18" charset="0"/>
                <a:sym typeface="+mn-ea"/>
              </a:rPr>
              <a:t>) suggest using the </a:t>
            </a:r>
            <a:r>
              <a:rPr lang="en-US" altLang="zh-CN" i="1" dirty="0">
                <a:latin typeface="Times New Roman" panose="02020603050405020304" pitchFamily="18" charset="0"/>
                <a:cs typeface="Times New Roman" panose="02020603050405020304" pitchFamily="18" charset="0"/>
                <a:sym typeface="+mn-ea"/>
              </a:rPr>
              <a:t>normalized initialization</a:t>
            </a: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i="1"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This latter heuristic is designed to compromise between the goal of initializing all layers to have the same activation variance and the goal of initializing all layers to have the same gradient variance. The formula is derived using the assumption that the network consists only of a chain of matrix multiplications, with no nonlinearities. Real neural networks obviously violate this assumption, but many strategies designed for the linear model perform reasonably well on its nonlinear counterparts.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2569210" y="1862455"/>
            <a:ext cx="1456055" cy="371475"/>
          </a:xfrm>
          <a:prstGeom prst="rect">
            <a:avLst/>
          </a:prstGeom>
        </p:spPr>
      </p:pic>
      <p:pic>
        <p:nvPicPr>
          <p:cNvPr id="7" name="图片 6"/>
          <p:cNvPicPr>
            <a:picLocks noChangeAspect="1"/>
          </p:cNvPicPr>
          <p:nvPr/>
        </p:nvPicPr>
        <p:blipFill>
          <a:blip r:embed="rId4"/>
          <a:stretch>
            <a:fillRect/>
          </a:stretch>
        </p:blipFill>
        <p:spPr>
          <a:xfrm>
            <a:off x="2065020" y="2513965"/>
            <a:ext cx="8917305" cy="10274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We now minimize the </a:t>
                </a:r>
                <a:r>
                  <a:rPr lang="en-US" altLang="zh-CN" i="1" dirty="0"/>
                  <a:t>empirical risk</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i="1">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ub>
                      </m:sSub>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r>
                        <a:rPr lang="en-US" altLang="zh-CN" b="0" i="1" smtClean="0">
                          <a:latin typeface="Cambria Math" panose="02040503050406030204" pitchFamily="18" charset="0"/>
                        </a:rPr>
                        <m:t>8</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oMath>
                  </m:oMathPara>
                </a14:m>
                <a:endParaRPr lang="en-US" altLang="zh-CN" dirty="0"/>
              </a:p>
              <a:p>
                <a:pPr>
                  <a:lnSpc>
                    <a:spcPct val="125000"/>
                  </a:lnSpc>
                  <a:spcBef>
                    <a:spcPts val="0"/>
                  </a:spcBef>
                </a:pPr>
                <a:r>
                  <a:rPr lang="en-US" altLang="zh-CN" dirty="0"/>
                  <a:t>where </a:t>
                </a:r>
                <a:r>
                  <a:rPr lang="en-US" altLang="zh-CN" i="1" dirty="0"/>
                  <a:t>m </a:t>
                </a:r>
                <a:r>
                  <a:rPr lang="en-US" altLang="zh-CN" dirty="0"/>
                  <a:t>is the number of training examples.</a:t>
                </a:r>
              </a:p>
              <a:p>
                <a:pPr>
                  <a:lnSpc>
                    <a:spcPct val="125000"/>
                  </a:lnSpc>
                  <a:spcBef>
                    <a:spcPts val="0"/>
                  </a:spcBef>
                </a:pPr>
                <a:r>
                  <a:rPr lang="en-US" altLang="zh-CN" dirty="0"/>
                  <a:t>        The training process based on minimizing this average training error is known as </a:t>
                </a:r>
                <a:r>
                  <a:rPr lang="en-US" altLang="zh-CN" i="1" dirty="0"/>
                  <a:t>empirical risk minimization</a:t>
                </a:r>
                <a:r>
                  <a:rPr lang="en-US" altLang="zh-CN" dirty="0"/>
                  <a:t>. In this setting, machine learning is still very similar to straightforward optimization. Rather than optimizing the risk directly, we optimize the empirical risk, and hope that the risk decreases significantly as well. A variety of theoretical results establish conditions under which the true risk can be expected to decrease by various amounts.</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22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3515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a:t>
            </a:r>
            <a:r>
              <a:rPr lang="en-US" altLang="zh-CN" sz="2600" dirty="0">
                <a:solidFill>
                  <a:srgbClr val="00FF00"/>
                </a:solidFill>
                <a:latin typeface="Times New Roman" panose="02020603050405020304" pitchFamily="18" charset="0"/>
                <a:cs typeface="Times New Roman" panose="02020603050405020304" pitchFamily="18" charset="0"/>
                <a:sym typeface="+mn-ea"/>
              </a:rPr>
              <a:t>Saxe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2013</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recommend initializing to random orthogonal matrices, with a carefully chosen scaling or gain factor g that accounts for the nonlinearity applied at each layer. They derive specific values of the scaling factor for different types of nonlinear activation functions. This initialization scheme is also motivated by a model of a deep network as a sequence of matrix multiplies without nonlinearities. Under such a model, this initialization scheme guarantees that the total number of training iterations required to reach convergence is independent of depth.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Increasing the scaling factor g pushes the network toward the regime where activations increase in norm as they propagate forward through the network and gradients increase in norm as they propagate backward.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Sussillo</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2014</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showed that setting the gain factor correctly is sufficient to train networks as deep as 1,000 layers, without needing to use orthogonal initializations. A key insight of this approach is that in feedforward networks, activations and gradients can grow or shrink on each step of forward or back-propagation, following a random walk behavior. This is because feedforward networks use a different weight matrix at each layer. If this random walk is tuned to preserve norms, then feedforward networks can mostly avoid the vanishing and exploding gradients problem that arises when the same weight matrix is used at each step,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8.2.5</a:t>
            </a:r>
            <a:r>
              <a:rPr lang="en-US" altLang="zh-CN" sz="2600" dirty="0">
                <a:solidFill>
                  <a:schemeClr val="tx1"/>
                </a:solidFill>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Unfortunately, these optimal criteria for initial weights often do not lead to optimal performance. This may be for three different reasons. First, we may be using the wrong criteria—it may not actually be beneficial to preserve the norm of a signal throughout the entire network. Second, the properties imposed at initialization may not persist after learning has begun to proceed. Third, the criteria might succeed at improving the speed of optimization but inadvertently increase generalization error. In practice, we usually need to treat the scale of the weights as a hyperparameter whose optimal value lies somewhere roughly near but not exactly equal to the theoretical predictions.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One drawback to scaling rules that set all of the initial weights to have the same standard deviation, such as      , is that every individual weight becomes extremely small when the layers become large. </a:t>
            </a:r>
            <a:r>
              <a:rPr lang="en-US" altLang="zh-CN" sz="2600" dirty="0">
                <a:solidFill>
                  <a:srgbClr val="00FF00"/>
                </a:solidFill>
                <a:latin typeface="Times New Roman" panose="02020603050405020304" pitchFamily="18" charset="0"/>
                <a:cs typeface="Times New Roman" panose="02020603050405020304" pitchFamily="18" charset="0"/>
                <a:sym typeface="+mn-ea"/>
              </a:rPr>
              <a:t>Martens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2010</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introduced an alternative initialization scheme called </a:t>
            </a:r>
            <a:r>
              <a:rPr lang="en-US" altLang="zh-CN" sz="2600" i="1" dirty="0">
                <a:latin typeface="Times New Roman" panose="02020603050405020304" pitchFamily="18" charset="0"/>
                <a:cs typeface="Times New Roman" panose="02020603050405020304" pitchFamily="18" charset="0"/>
                <a:sym typeface="+mn-ea"/>
              </a:rPr>
              <a:t>sparse initialization</a:t>
            </a:r>
            <a:r>
              <a:rPr lang="en-US" altLang="zh-CN" sz="2600" dirty="0">
                <a:latin typeface="Times New Roman" panose="02020603050405020304" pitchFamily="18" charset="0"/>
                <a:cs typeface="Times New Roman" panose="02020603050405020304" pitchFamily="18" charset="0"/>
                <a:sym typeface="+mn-ea"/>
              </a:rPr>
              <a:t> in which each unit is initialized to have exactly k non-zero weights. The idea is to keep the total amount of input to the unit independent from the number of inputs </a:t>
            </a:r>
            <a:r>
              <a:rPr lang="en-US" altLang="zh-CN" sz="2600" i="1" dirty="0">
                <a:latin typeface="Times New Roman" panose="02020603050405020304" pitchFamily="18" charset="0"/>
                <a:cs typeface="Times New Roman" panose="02020603050405020304" pitchFamily="18" charset="0"/>
                <a:sym typeface="+mn-ea"/>
              </a:rPr>
              <a:t>m</a:t>
            </a:r>
            <a:r>
              <a:rPr lang="en-US" altLang="zh-CN" sz="2600" dirty="0">
                <a:latin typeface="Times New Roman" panose="02020603050405020304" pitchFamily="18" charset="0"/>
                <a:cs typeface="Times New Roman" panose="02020603050405020304" pitchFamily="18" charset="0"/>
                <a:sym typeface="+mn-ea"/>
              </a:rPr>
              <a:t> without making the magnitude of individual weight elements shrink with </a:t>
            </a:r>
            <a:r>
              <a:rPr lang="en-US" altLang="zh-CN" sz="2600" i="1" dirty="0">
                <a:latin typeface="Times New Roman" panose="02020603050405020304" pitchFamily="18" charset="0"/>
                <a:cs typeface="Times New Roman" panose="02020603050405020304" pitchFamily="18" charset="0"/>
                <a:sym typeface="+mn-ea"/>
              </a:rPr>
              <a:t>m</a:t>
            </a:r>
            <a:r>
              <a:rPr lang="en-US" altLang="zh-CN" sz="2600" dirty="0">
                <a:latin typeface="Times New Roman" panose="02020603050405020304" pitchFamily="18" charset="0"/>
                <a:cs typeface="Times New Roman" panose="02020603050405020304" pitchFamily="18" charset="0"/>
                <a:sym typeface="+mn-ea"/>
              </a:rPr>
              <a:t>. Sparse initialization helps to achieve more diversity among the units at initialization time. However, it also imposes a very strong prior on the weights that are chosen to have large Gaussian values. Because it takes a long time for gradient descent to shrink “incorrect” large values, this initialization scheme can cause problems for units such as </a:t>
            </a:r>
            <a:r>
              <a:rPr lang="en-US" altLang="zh-CN" sz="2600" dirty="0" err="1">
                <a:latin typeface="Times New Roman" panose="02020603050405020304" pitchFamily="18" charset="0"/>
                <a:cs typeface="Times New Roman" panose="02020603050405020304" pitchFamily="18" charset="0"/>
                <a:sym typeface="+mn-ea"/>
              </a:rPr>
              <a:t>maxout</a:t>
            </a:r>
            <a:r>
              <a:rPr lang="en-US" altLang="zh-CN" sz="2600" dirty="0">
                <a:latin typeface="Times New Roman" panose="02020603050405020304" pitchFamily="18" charset="0"/>
                <a:cs typeface="Times New Roman" panose="02020603050405020304" pitchFamily="18" charset="0"/>
                <a:sym typeface="+mn-ea"/>
              </a:rPr>
              <a:t> units that have several filters that must be carefully coordinated with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898533" y="1534206"/>
            <a:ext cx="499745" cy="46228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When computational resources allow it, it is usually a good idea to treat the initial scale of the weights for each layer as a hyperparameter, and to choose these scales using a hyperparameter search algorithm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11.4.2</a:t>
            </a:r>
            <a:r>
              <a:rPr lang="en-US" altLang="zh-CN" sz="2600" dirty="0">
                <a:latin typeface="Times New Roman" panose="02020603050405020304" pitchFamily="18" charset="0"/>
                <a:cs typeface="Times New Roman" panose="02020603050405020304" pitchFamily="18" charset="0"/>
                <a:sym typeface="+mn-ea"/>
              </a:rPr>
              <a:t>, such as random search. The choice of whether to use dense or sparse initialization can also be made a hyperparameter. Alternately, one can manually search for the best initial scales. A good rule of thumb for choosing the initial scales is to look at the range or standard deviation of activations or gradients on a single minibatch of data. If the weights are too small, the range of activations across the minibatch will shrink as the activations propagate forward through the network. By repeatedly identifying the first layer with unacceptably small activations and increasing its weights, it is possible to eventually obtain a network with reasonable initial activations throughout.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0000"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If learning is still too slow at this point, it can be useful to look at the range or standard deviation of the gradients as well as the activations. This procedure can in principle be automated and is generally less computationally costly than hyperparameter optimization based on validation set error because it is based on feedback from the behavior of the initial model on a single batch of data, rather than on feedback from a trained model on the validation set. While long used heuristically, this protocol has recently been specified more formally and studied by </a:t>
            </a:r>
            <a:r>
              <a:rPr lang="en-US" altLang="zh-CN" sz="2600" dirty="0">
                <a:solidFill>
                  <a:srgbClr val="00FF00"/>
                </a:solidFill>
                <a:latin typeface="Times New Roman" panose="02020603050405020304" pitchFamily="18" charset="0"/>
                <a:cs typeface="Times New Roman" panose="02020603050405020304" pitchFamily="18" charset="0"/>
                <a:sym typeface="+mn-ea"/>
              </a:rPr>
              <a:t>Mishkin and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Matas</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2015</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chemeClr val="tx1"/>
                </a:solidFill>
                <a:latin typeface="Times New Roman" panose="02020603050405020304" pitchFamily="18" charset="0"/>
                <a:cs typeface="Times New Roman" panose="02020603050405020304" pitchFamily="18" charset="0"/>
                <a:sym typeface="+mn-ea"/>
              </a:rPr>
              <a:t>. </a:t>
            </a:r>
          </a:p>
          <a:p>
            <a:pPr marL="0" lvl="0" indent="0" algn="just">
              <a:lnSpc>
                <a:spcPct val="125000"/>
              </a:lnSpc>
              <a:spcBef>
                <a:spcPts val="0"/>
              </a:spcBef>
              <a:buClr>
                <a:srgbClr val="FF0000"/>
              </a:buClr>
              <a:buNone/>
            </a:pPr>
            <a:r>
              <a:rPr lang="en-US" altLang="zh-CN" dirty="0">
                <a:sym typeface="+mn-ea"/>
              </a:rPr>
              <a:t>        </a:t>
            </a:r>
            <a:r>
              <a:rPr lang="en-US" altLang="zh-CN" sz="2600" dirty="0">
                <a:solidFill>
                  <a:schemeClr val="tx1"/>
                </a:solidFill>
                <a:latin typeface="Times New Roman" panose="02020603050405020304" pitchFamily="18" charset="0"/>
                <a:cs typeface="Times New Roman" panose="02020603050405020304" pitchFamily="18" charset="0"/>
                <a:sym typeface="+mn-ea"/>
              </a:rPr>
              <a:t>So far we have focused on the initialization of the weights. Fortunately, initialization of other parameters is typically easier. </a:t>
            </a:r>
          </a:p>
          <a:p>
            <a:pPr marL="0" lvl="0" indent="0" algn="just">
              <a:lnSpc>
                <a:spcPct val="125000"/>
              </a:lnSpc>
              <a:spcBef>
                <a:spcPts val="0"/>
              </a:spcBef>
              <a:buClr>
                <a:srgbClr val="FF0000"/>
              </a:buClr>
              <a:buNone/>
            </a:pPr>
            <a:r>
              <a:rPr lang="en-US" altLang="zh-CN" dirty="0">
                <a:sym typeface="+mn-ea"/>
              </a:rPr>
              <a:t>        </a:t>
            </a:r>
            <a:r>
              <a:rPr lang="en-US" altLang="zh-CN" sz="2600" dirty="0">
                <a:solidFill>
                  <a:schemeClr val="tx1"/>
                </a:solidFill>
                <a:latin typeface="Times New Roman" panose="02020603050405020304" pitchFamily="18" charset="0"/>
                <a:cs typeface="Times New Roman" panose="02020603050405020304" pitchFamily="18" charset="0"/>
                <a:sym typeface="+mn-ea"/>
              </a:rPr>
              <a:t>The approach for setting the biases must be coordinated with the approach for settings the weights. Setting the biases to zero is compatible with most weight initialization schemes. There are a few situations where we may set some biases to non-zero values: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If a bias is for an output unit, then it is often beneficial to initialize the bias to obtain the right marginal statistics of the output. To do this, we assume that the initial weights are small enough that the output of the unit is determined only by the bias. This justifies setting the bias to the inverse of the activation function applied to the marginal statistics of the output in the training set. For example, if the output is a distribution over classes and this distribution is a highly skewed distribution with the marginal probability of class </a:t>
            </a:r>
            <a:r>
              <a:rPr lang="en-US" altLang="zh-CN" sz="2600" i="1" dirty="0" err="1">
                <a:latin typeface="Times New Roman" panose="02020603050405020304" pitchFamily="18" charset="0"/>
                <a:cs typeface="Times New Roman" panose="02020603050405020304" pitchFamily="18" charset="0"/>
                <a:sym typeface="+mn-ea"/>
              </a:rPr>
              <a:t>i</a:t>
            </a:r>
            <a:r>
              <a:rPr lang="en-US" altLang="zh-CN" sz="2600" dirty="0">
                <a:latin typeface="Times New Roman" panose="02020603050405020304" pitchFamily="18" charset="0"/>
                <a:cs typeface="Times New Roman" panose="02020603050405020304" pitchFamily="18" charset="0"/>
                <a:sym typeface="+mn-ea"/>
              </a:rPr>
              <a:t> given by element ci of some vector </a:t>
            </a:r>
            <a:r>
              <a:rPr lang="en-US" altLang="zh-CN" sz="2600" b="1" i="1" dirty="0">
                <a:latin typeface="Times New Roman" panose="02020603050405020304" pitchFamily="18" charset="0"/>
                <a:cs typeface="Times New Roman" panose="02020603050405020304" pitchFamily="18" charset="0"/>
                <a:sym typeface="+mn-ea"/>
              </a:rPr>
              <a:t>c</a:t>
            </a:r>
            <a:r>
              <a:rPr lang="en-US" altLang="zh-CN" sz="2600" dirty="0">
                <a:latin typeface="Times New Roman" panose="02020603050405020304" pitchFamily="18" charset="0"/>
                <a:cs typeface="Times New Roman" panose="02020603050405020304" pitchFamily="18" charset="0"/>
                <a:sym typeface="+mn-ea"/>
              </a:rPr>
              <a:t>, then we can set the bias vector </a:t>
            </a:r>
            <a:r>
              <a:rPr lang="en-US" altLang="zh-CN" sz="2600" b="1" i="1" dirty="0">
                <a:latin typeface="Times New Roman" panose="02020603050405020304" pitchFamily="18" charset="0"/>
                <a:cs typeface="Times New Roman" panose="02020603050405020304" pitchFamily="18" charset="0"/>
                <a:sym typeface="+mn-ea"/>
              </a:rPr>
              <a:t>b</a:t>
            </a:r>
            <a:r>
              <a:rPr lang="en-US" altLang="zh-CN" sz="2600" dirty="0">
                <a:latin typeface="Times New Roman" panose="02020603050405020304" pitchFamily="18" charset="0"/>
                <a:cs typeface="Times New Roman" panose="02020603050405020304" pitchFamily="18" charset="0"/>
                <a:sym typeface="+mn-ea"/>
              </a:rPr>
              <a:t> by solving the equation </a:t>
            </a:r>
            <a:r>
              <a:rPr lang="en-US" altLang="zh-CN" sz="2600" dirty="0" err="1">
                <a:latin typeface="Times New Roman" panose="02020603050405020304" pitchFamily="18" charset="0"/>
                <a:cs typeface="Times New Roman" panose="02020603050405020304" pitchFamily="18" charset="0"/>
                <a:sym typeface="+mn-ea"/>
              </a:rPr>
              <a:t>softmax</a:t>
            </a:r>
            <a:r>
              <a:rPr lang="en-US" altLang="zh-CN" sz="2600" dirty="0">
                <a:latin typeface="Times New Roman" panose="02020603050405020304" pitchFamily="18" charset="0"/>
                <a:cs typeface="Times New Roman" panose="02020603050405020304" pitchFamily="18" charset="0"/>
                <a:sym typeface="+mn-ea"/>
              </a:rPr>
              <a:t>(</a:t>
            </a:r>
            <a:r>
              <a:rPr lang="en-US" altLang="zh-CN" sz="2600" b="1" i="1" dirty="0">
                <a:latin typeface="Times New Roman" panose="02020603050405020304" pitchFamily="18" charset="0"/>
                <a:cs typeface="Times New Roman" panose="02020603050405020304" pitchFamily="18" charset="0"/>
                <a:sym typeface="+mn-ea"/>
              </a:rPr>
              <a:t>b</a:t>
            </a:r>
            <a:r>
              <a:rPr lang="en-US" altLang="zh-CN" sz="2600" dirty="0">
                <a:latin typeface="Times New Roman" panose="02020603050405020304" pitchFamily="18" charset="0"/>
                <a:cs typeface="Times New Roman" panose="02020603050405020304" pitchFamily="18" charset="0"/>
                <a:sym typeface="+mn-ea"/>
              </a:rPr>
              <a:t>) = </a:t>
            </a:r>
            <a:r>
              <a:rPr lang="en-US" altLang="zh-CN" sz="2600" b="1" i="1" dirty="0">
                <a:latin typeface="Times New Roman" panose="02020603050405020304" pitchFamily="18" charset="0"/>
                <a:cs typeface="Times New Roman" panose="02020603050405020304" pitchFamily="18" charset="0"/>
                <a:sym typeface="+mn-ea"/>
              </a:rPr>
              <a:t>c</a:t>
            </a:r>
            <a:r>
              <a:rPr lang="en-US" altLang="zh-CN" sz="2600" dirty="0">
                <a:latin typeface="Times New Roman" panose="02020603050405020304" pitchFamily="18" charset="0"/>
                <a:cs typeface="Times New Roman" panose="02020603050405020304" pitchFamily="18" charset="0"/>
                <a:sym typeface="+mn-ea"/>
              </a:rPr>
              <a:t> . This applies not only to classifiers but also to models we will encounter in Part </a:t>
            </a:r>
            <a:r>
              <a:rPr lang="en-US" altLang="zh-CN" sz="2600" dirty="0">
                <a:solidFill>
                  <a:srgbClr val="FF0000"/>
                </a:solidFill>
                <a:latin typeface="Times New Roman" panose="02020603050405020304" pitchFamily="18" charset="0"/>
                <a:cs typeface="Times New Roman" panose="02020603050405020304" pitchFamily="18" charset="0"/>
                <a:sym typeface="+mn-ea"/>
              </a:rPr>
              <a:t>III</a:t>
            </a:r>
            <a:r>
              <a:rPr lang="en-US" altLang="zh-CN" sz="2600" dirty="0">
                <a:latin typeface="Times New Roman" panose="02020603050405020304" pitchFamily="18" charset="0"/>
                <a:cs typeface="Times New Roman" panose="02020603050405020304" pitchFamily="18" charset="0"/>
                <a:sym typeface="+mn-ea"/>
              </a:rPr>
              <a:t>, such as autoencoders and Boltzmann machines. These models have layers whose output should resemble the input data x, and it can be very helpful to initialize the biases of such layers to match the marginal distribution over </a:t>
            </a:r>
            <a:r>
              <a:rPr lang="en-US" altLang="zh-CN" sz="2600" b="1" i="1" dirty="0">
                <a:latin typeface="Times New Roman" panose="02020603050405020304" pitchFamily="18" charset="0"/>
                <a:cs typeface="Times New Roman" panose="02020603050405020304" pitchFamily="18" charset="0"/>
                <a:sym typeface="+mn-ea"/>
              </a:rPr>
              <a:t>x</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1553938" y="3950977"/>
            <a:ext cx="313690" cy="26987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Sometimes we may want to choose the bias to avoid causing too much saturation at initialization. For example, we may set the bias of a </a:t>
            </a:r>
            <a:r>
              <a:rPr lang="en-US" altLang="zh-CN" sz="2600" dirty="0" err="1">
                <a:latin typeface="Times New Roman" panose="02020603050405020304" pitchFamily="18" charset="0"/>
                <a:cs typeface="Times New Roman" panose="02020603050405020304" pitchFamily="18" charset="0"/>
                <a:sym typeface="+mn-ea"/>
              </a:rPr>
              <a:t>ReLU</a:t>
            </a:r>
            <a:r>
              <a:rPr lang="en-US" altLang="zh-CN" sz="2600" dirty="0">
                <a:latin typeface="Times New Roman" panose="02020603050405020304" pitchFamily="18" charset="0"/>
                <a:cs typeface="Times New Roman" panose="02020603050405020304" pitchFamily="18" charset="0"/>
                <a:sym typeface="+mn-ea"/>
              </a:rPr>
              <a:t> hidden unit to 0.1 rather than 0 to avoid saturating the </a:t>
            </a:r>
            <a:r>
              <a:rPr lang="en-US" altLang="zh-CN" sz="2600" dirty="0" err="1">
                <a:latin typeface="Times New Roman" panose="02020603050405020304" pitchFamily="18" charset="0"/>
                <a:cs typeface="Times New Roman" panose="02020603050405020304" pitchFamily="18" charset="0"/>
                <a:sym typeface="+mn-ea"/>
              </a:rPr>
              <a:t>ReLU</a:t>
            </a:r>
            <a:r>
              <a:rPr lang="en-US" altLang="zh-CN" sz="2600" dirty="0">
                <a:latin typeface="Times New Roman" panose="02020603050405020304" pitchFamily="18" charset="0"/>
                <a:cs typeface="Times New Roman" panose="02020603050405020304" pitchFamily="18" charset="0"/>
                <a:sym typeface="+mn-ea"/>
              </a:rPr>
              <a:t> at initialization. This approach is not compatible with weight initialization schemes that do not expect strong input from the biases though. For example, it is not recommended for use with random walk initialization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Sussillo</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2014</a:t>
            </a:r>
            <a:r>
              <a:rPr lang="en-US" altLang="zh-CN" sz="2600" dirty="0">
                <a:latin typeface="Times New Roman" panose="02020603050405020304" pitchFamily="18" charset="0"/>
                <a:cs typeface="Times New Roman" panose="02020603050405020304" pitchFamily="18" charset="0"/>
                <a:sym typeface="+mn-ea"/>
              </a:rPr>
              <a: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Sometimes a unit controls whether other units are able to participate in a function. In such situations, we have a unit with output </a:t>
            </a:r>
            <a:r>
              <a:rPr lang="en-US" altLang="zh-CN" sz="2600" i="1" dirty="0">
                <a:latin typeface="Times New Roman" panose="02020603050405020304" pitchFamily="18" charset="0"/>
                <a:cs typeface="Times New Roman" panose="02020603050405020304" pitchFamily="18" charset="0"/>
                <a:sym typeface="+mn-ea"/>
              </a:rPr>
              <a:t>u</a:t>
            </a:r>
            <a:r>
              <a:rPr lang="en-US" altLang="zh-CN" sz="2600" dirty="0">
                <a:latin typeface="Times New Roman" panose="02020603050405020304" pitchFamily="18" charset="0"/>
                <a:cs typeface="Times New Roman" panose="02020603050405020304" pitchFamily="18" charset="0"/>
                <a:sym typeface="+mn-ea"/>
              </a:rPr>
              <a:t> and another unit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 [0,1], then we can view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as a gate that determines whether </a:t>
            </a:r>
            <a:r>
              <a:rPr lang="en-US" altLang="zh-CN" sz="2600" i="1" dirty="0">
                <a:latin typeface="Times New Roman" panose="02020603050405020304" pitchFamily="18" charset="0"/>
                <a:cs typeface="Times New Roman" panose="02020603050405020304" pitchFamily="18" charset="0"/>
                <a:sym typeface="+mn-ea"/>
              </a:rPr>
              <a:t>uh</a:t>
            </a:r>
            <a:r>
              <a:rPr lang="en-US" altLang="zh-CN" sz="2600" dirty="0">
                <a:latin typeface="Times New Roman" panose="02020603050405020304" pitchFamily="18" charset="0"/>
                <a:cs typeface="Times New Roman" panose="02020603050405020304" pitchFamily="18" charset="0"/>
                <a:sym typeface="+mn-ea"/>
              </a:rPr>
              <a:t> ≈ 1 or </a:t>
            </a:r>
            <a:r>
              <a:rPr lang="en-US" altLang="zh-CN" sz="2600" i="1" dirty="0">
                <a:latin typeface="Times New Roman" panose="02020603050405020304" pitchFamily="18" charset="0"/>
                <a:cs typeface="Times New Roman" panose="02020603050405020304" pitchFamily="18" charset="0"/>
                <a:sym typeface="+mn-ea"/>
              </a:rPr>
              <a:t>uh</a:t>
            </a:r>
            <a:r>
              <a:rPr lang="en-US" altLang="zh-CN" sz="2600" dirty="0">
                <a:latin typeface="Times New Roman" panose="02020603050405020304" pitchFamily="18" charset="0"/>
                <a:cs typeface="Times New Roman" panose="02020603050405020304" pitchFamily="18" charset="0"/>
                <a:sym typeface="+mn-ea"/>
              </a:rPr>
              <a:t> ≈ 0. In these situations, we want to set the bias for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so that </a:t>
            </a:r>
            <a:r>
              <a:rPr lang="en-US" altLang="zh-CN" sz="2600" i="1" dirty="0">
                <a:latin typeface="Times New Roman" panose="02020603050405020304" pitchFamily="18" charset="0"/>
                <a:cs typeface="Times New Roman" panose="02020603050405020304" pitchFamily="18" charset="0"/>
                <a:sym typeface="+mn-ea"/>
              </a:rPr>
              <a:t>h</a:t>
            </a:r>
            <a:r>
              <a:rPr lang="en-US" altLang="zh-CN" sz="2600" dirty="0">
                <a:latin typeface="Times New Roman" panose="02020603050405020304" pitchFamily="18" charset="0"/>
                <a:cs typeface="Times New Roman" panose="02020603050405020304" pitchFamily="18" charset="0"/>
                <a:sym typeface="+mn-ea"/>
              </a:rPr>
              <a:t> ≈ 1 most of the time at initialization. Otherwise </a:t>
            </a:r>
            <a:r>
              <a:rPr lang="en-US" altLang="zh-CN" sz="2600" i="1" dirty="0">
                <a:latin typeface="Times New Roman" panose="02020603050405020304" pitchFamily="18" charset="0"/>
                <a:cs typeface="Times New Roman" panose="02020603050405020304" pitchFamily="18" charset="0"/>
                <a:sym typeface="+mn-ea"/>
              </a:rPr>
              <a:t>u</a:t>
            </a:r>
            <a:r>
              <a:rPr lang="en-US" altLang="zh-CN" sz="2600" dirty="0">
                <a:latin typeface="Times New Roman" panose="02020603050405020304" pitchFamily="18" charset="0"/>
                <a:cs typeface="Times New Roman" panose="02020603050405020304" pitchFamily="18" charset="0"/>
                <a:sym typeface="+mn-ea"/>
              </a:rPr>
              <a:t> does not have a chance to learn. For example,</a:t>
            </a:r>
            <a:r>
              <a:rPr lang="en-US" altLang="zh-CN" sz="2600" dirty="0">
                <a:solidFill>
                  <a:srgbClr val="92D050"/>
                </a:solidFill>
                <a:latin typeface="Times New Roman" panose="02020603050405020304" pitchFamily="18" charset="0"/>
                <a:cs typeface="Times New Roman" panose="02020603050405020304" pitchFamily="18" charset="0"/>
                <a:sym typeface="+mn-ea"/>
              </a:rPr>
              <a:t>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Jozefowicz</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i="1" dirty="0">
                <a:solidFill>
                  <a:srgbClr val="00FF00"/>
                </a:solidFill>
                <a:latin typeface="Times New Roman" panose="02020603050405020304" pitchFamily="18" charset="0"/>
                <a:cs typeface="Times New Roman" panose="02020603050405020304" pitchFamily="18" charset="0"/>
                <a:sym typeface="+mn-ea"/>
              </a:rPr>
              <a:t>et al.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2015</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advocate setting the bias to 1 for the forget gate of the LSTM model, described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10.10</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98696" y="5733476"/>
            <a:ext cx="1485468" cy="111918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Another common type of parameter is a variance or precision parameter. For example, we can perform linear regression with a conditional variance estimate using the model</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where</a:t>
            </a:r>
            <a:r>
              <a:rPr lang="en-US" altLang="zh-CN" sz="2600" i="1" dirty="0">
                <a:latin typeface="Times New Roman" panose="02020603050405020304" pitchFamily="18" charset="0"/>
                <a:cs typeface="Times New Roman" panose="02020603050405020304" pitchFamily="18" charset="0"/>
                <a:sym typeface="+mn-ea"/>
              </a:rPr>
              <a:t> β</a:t>
            </a:r>
            <a:r>
              <a:rPr lang="en-US" altLang="zh-CN" sz="2600" dirty="0">
                <a:latin typeface="Times New Roman" panose="02020603050405020304" pitchFamily="18" charset="0"/>
                <a:cs typeface="Times New Roman" panose="02020603050405020304" pitchFamily="18" charset="0"/>
                <a:sym typeface="+mn-ea"/>
              </a:rPr>
              <a:t> is a precision parameter. We can usually initialize variance or precision parameters to 1 safely. Another approach is to assume the initial weights are close enough to zero that the biases may be set while ignoring the effect of the weights, then set the biases to produce the correct marginal mean of the output, and set the variance parameters to the marginal variance of the output in the training set.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2420620" y="2461260"/>
            <a:ext cx="8482330" cy="78359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400" dirty="0">
                <a:latin typeface="Times New Roman" panose="02020603050405020304" pitchFamily="18" charset="0"/>
                <a:cs typeface="Times New Roman" panose="02020603050405020304" pitchFamily="18" charset="0"/>
                <a:sym typeface="+mn-ea"/>
              </a:rPr>
              <a:t>        Besides these simple constant or random methods of initializing model parameters, it is possible to initialize model parameters using machine learning. A common strategy discussed in Part </a:t>
            </a:r>
            <a:r>
              <a:rPr lang="en-US" altLang="zh-CN" sz="2400" dirty="0">
                <a:solidFill>
                  <a:srgbClr val="FF0000"/>
                </a:solidFill>
                <a:latin typeface="Times New Roman" panose="02020603050405020304" pitchFamily="18" charset="0"/>
                <a:cs typeface="Times New Roman" panose="02020603050405020304" pitchFamily="18" charset="0"/>
                <a:sym typeface="+mn-ea"/>
              </a:rPr>
              <a:t>III</a:t>
            </a:r>
            <a:r>
              <a:rPr lang="en-US" altLang="zh-CN" sz="2400" dirty="0">
                <a:latin typeface="Times New Roman" panose="02020603050405020304" pitchFamily="18" charset="0"/>
                <a:cs typeface="Times New Roman" panose="02020603050405020304" pitchFamily="18" charset="0"/>
                <a:sym typeface="+mn-ea"/>
              </a:rPr>
              <a:t> of this book is to initialize a supervised model with the parameters learned by an unsupervised model trained on the same inputs. One can also perform supervised training on a related task. Even performing supervised training on an unrelated task can sometimes yield an initialization that offers faster convergence than a random initialization. Some of these initialization strategies may yield faster convergence and better generalization because they encode information about the distribution in the initial parameters of the model. Others apparently perform well primarily because they set the parameters to have the right scale or set different units to compute different functions from each other.</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8.1.1 </a:t>
            </a:r>
            <a:r>
              <a:rPr lang="en-US" altLang="zh-CN" sz="3600" dirty="0"/>
              <a:t>Empirical Risk Minimization</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However, empirical risk minimization is prone to overfitting. Models with high capacity can simply memorize the training set. In many cases, empirical risk minimization is not really feasible. The most effective modern optimization algorithms are based on gradient descent, but many useful loss functions, such as   0-1 loss, have no useful derivatives (the derivative is either zero or undefined everywhere). These two problems mean that, in the context of deep learning, we rarely use empirical risk minimization. Instead, we must use a slightly different approach, in which the quantity that we actually optimize is even more different from the quantity that we truly want to optimize.</a:t>
            </a:r>
          </a:p>
        </p:txBody>
      </p:sp>
    </p:spTree>
    <p:extLst>
      <p:ext uri="{BB962C8B-B14F-4D97-AF65-F5344CB8AC3E}">
        <p14:creationId xmlns:p14="http://schemas.microsoft.com/office/powerpoint/2010/main" val="3015677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cstate="print"/>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Xiaohui</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8.5 Algorithms with Adaptive Learning Rates</a:t>
            </a:r>
            <a:endParaRPr lang="zh-CN" altLang="en-US" sz="3600" dirty="0"/>
          </a:p>
        </p:txBody>
      </p:sp>
      <p:sp>
        <p:nvSpPr>
          <p:cNvPr id="9" name="文本框 8">
            <a:extLst>
              <a:ext uri="{FF2B5EF4-FFF2-40B4-BE49-F238E27FC236}">
                <a16:creationId xmlns:a16="http://schemas.microsoft.com/office/drawing/2014/main" id="{BFE23558-38BE-458C-B7D6-88B8912288E1}"/>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3548012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.5 </a:t>
            </a:r>
            <a:r>
              <a:rPr lang="en-US" altLang="zh-CN" sz="3600" dirty="0"/>
              <a:t>Algorithms with Adaptive Learning Rates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Neural network researchers have long realized that the learning rate was reliably one of the </a:t>
            </a:r>
            <a:r>
              <a:rPr lang="en-US" altLang="zh-CN" dirty="0" err="1"/>
              <a:t>hyperparameters</a:t>
            </a:r>
            <a:r>
              <a:rPr lang="en-US" altLang="zh-CN" dirty="0"/>
              <a:t> that is the most difficult to set because it has a significant impact on model performance. As we have discussed in Sec. </a:t>
            </a:r>
            <a:r>
              <a:rPr lang="en-US" altLang="zh-CN" dirty="0">
                <a:solidFill>
                  <a:srgbClr val="FF0000"/>
                </a:solidFill>
              </a:rPr>
              <a:t>4.3</a:t>
            </a:r>
            <a:r>
              <a:rPr lang="en-US" altLang="zh-CN" dirty="0"/>
              <a:t> and Sec. </a:t>
            </a:r>
            <a:r>
              <a:rPr lang="en-US" altLang="zh-CN" dirty="0">
                <a:solidFill>
                  <a:srgbClr val="FF0000"/>
                </a:solidFill>
              </a:rPr>
              <a:t>8.2</a:t>
            </a:r>
            <a:r>
              <a:rPr lang="en-US" altLang="zh-CN" dirty="0"/>
              <a:t>, the cost is often highly sensitive to some directions in parameter space and insensitive to others. The momentum algorithm can mitigate these issues somewhat, but does so at the expense of introducing another </a:t>
            </a:r>
            <a:r>
              <a:rPr lang="en-US" altLang="zh-CN" dirty="0" err="1"/>
              <a:t>hyperparameter</a:t>
            </a:r>
            <a:r>
              <a:rPr lang="en-US" altLang="zh-CN" dirty="0"/>
              <a:t>. In the face of this, it is natural to ask if there is another way. If we believe that the directions of sensitivity are somewhat axis-aligned, it can make sense to use a separate learning rate for each parameter, and automatically adapt these learning rates throughout the course of learning.</a:t>
            </a:r>
          </a:p>
          <a:p>
            <a:pPr lvl="0" algn="just">
              <a:lnSpc>
                <a:spcPct val="125000"/>
              </a:lnSpc>
              <a:spcBef>
                <a:spcPts val="0"/>
              </a:spcBef>
              <a:buClr>
                <a:srgbClr val="FF0000"/>
              </a:buClr>
            </a:pPr>
            <a:r>
              <a:rPr lang="en-US" altLang="zh-CN" dirty="0"/>
              <a:t>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354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.5 </a:t>
            </a:r>
            <a:r>
              <a:rPr lang="en-US" altLang="zh-CN" sz="3600" dirty="0"/>
              <a:t>Algorithms with Adaptive Learning Rates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The delta-bar-delta algorithm (</a:t>
            </a:r>
            <a:r>
              <a:rPr lang="en-US" altLang="zh-CN" dirty="0">
                <a:solidFill>
                  <a:srgbClr val="00FF00"/>
                </a:solidFill>
              </a:rPr>
              <a:t>Jacobs</a:t>
            </a:r>
            <a:r>
              <a:rPr lang="en-US" altLang="zh-CN" dirty="0"/>
              <a:t>,</a:t>
            </a:r>
            <a:r>
              <a:rPr lang="en-US" altLang="zh-CN" dirty="0">
                <a:solidFill>
                  <a:srgbClr val="00FF00"/>
                </a:solidFill>
              </a:rPr>
              <a:t>1988</a:t>
            </a:r>
            <a:r>
              <a:rPr lang="en-US" altLang="zh-CN" dirty="0"/>
              <a:t>) is an early heuristic approach to adapting individual learning rates for model parameters during training. The approach is based on a simple idea: if the partial derivative of the loss, with respect to a given model parameter, remains the same sign, then the learning rate should increase. If the partial derivative with respect to that parameter changes sign, then the learning rate should decrease. Of course, this kind of rule can only be applied to full batch optimization.</a:t>
            </a:r>
          </a:p>
          <a:p>
            <a:pPr lvl="0" algn="just">
              <a:lnSpc>
                <a:spcPct val="125000"/>
              </a:lnSpc>
              <a:spcBef>
                <a:spcPts val="0"/>
              </a:spcBef>
              <a:buClr>
                <a:srgbClr val="FF0000"/>
              </a:buClr>
            </a:pPr>
            <a:r>
              <a:rPr lang="en-US" altLang="zh-CN" dirty="0"/>
              <a:t>         More recently, a number of incremental (or mini-batch-based) methods have been introduced that adapt the learning rates of model parameters. This section will briefly review a few of these algorithms.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38706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8.5.1 </a:t>
            </a:r>
            <a:r>
              <a:rPr lang="en-US" altLang="zh-CN" sz="3600" dirty="0" err="1"/>
              <a:t>AdaGrad</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The </a:t>
            </a:r>
            <a:r>
              <a:rPr lang="en-US" altLang="zh-CN" dirty="0" err="1"/>
              <a:t>AdaGrad</a:t>
            </a:r>
            <a:r>
              <a:rPr lang="en-US" altLang="zh-CN" dirty="0"/>
              <a:t> algorithm, shown in Algorithm </a:t>
            </a:r>
            <a:r>
              <a:rPr lang="en-US" altLang="zh-CN" dirty="0">
                <a:solidFill>
                  <a:srgbClr val="FF0000"/>
                </a:solidFill>
              </a:rPr>
              <a:t>8.4</a:t>
            </a:r>
            <a:r>
              <a:rPr lang="en-US" altLang="zh-CN" dirty="0"/>
              <a:t>, individually adapts the learning rates of all model parameters by scaling them inversely proportional to the square root of the sum of all of their historical squared values (</a:t>
            </a:r>
            <a:r>
              <a:rPr lang="en-US" altLang="zh-CN" dirty="0" err="1">
                <a:solidFill>
                  <a:srgbClr val="00FF00"/>
                </a:solidFill>
              </a:rPr>
              <a:t>Duchi</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2011</a:t>
            </a:r>
            <a:r>
              <a:rPr lang="en-US" altLang="zh-CN" dirty="0"/>
              <a:t>). The parameters with the largest partial derivative of the loss have a correspondingly rapid decrease in their learning rate, while parameters with small partial derivatives have a relatively small decrease in their learning rate. The net effect is greater progress in the more gently sloped directions of parameter space. </a:t>
            </a:r>
          </a:p>
          <a:p>
            <a:pPr lvl="0" algn="just">
              <a:lnSpc>
                <a:spcPct val="125000"/>
              </a:lnSpc>
              <a:spcBef>
                <a:spcPts val="0"/>
              </a:spcBef>
              <a:buClr>
                <a:srgbClr val="FF0000"/>
              </a:buClr>
            </a:pPr>
            <a:r>
              <a:rPr lang="en-US" altLang="zh-CN" dirty="0"/>
              <a:t>        In the context of convex optimization, the </a:t>
            </a:r>
            <a:r>
              <a:rPr lang="en-US" altLang="zh-CN" dirty="0" err="1"/>
              <a:t>AdaGrad</a:t>
            </a:r>
            <a:r>
              <a:rPr lang="en-US" altLang="zh-CN" dirty="0"/>
              <a:t> algorithm enjoys some desirable theoretical properties. </a:t>
            </a:r>
            <a:endParaRPr lang="zh-CN" altLang="en-US" dirty="0"/>
          </a:p>
        </p:txBody>
      </p:sp>
    </p:spTree>
    <p:extLst>
      <p:ext uri="{BB962C8B-B14F-4D97-AF65-F5344CB8AC3E}">
        <p14:creationId xmlns:p14="http://schemas.microsoft.com/office/powerpoint/2010/main" val="20167507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8.5.1 </a:t>
            </a:r>
            <a:r>
              <a:rPr lang="en-US" altLang="zh-CN" sz="3600" dirty="0" err="1"/>
              <a:t>AdaGrad</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However, empirically it has been found that—for training deep neural network models—the accumulation of squared gradients </a:t>
            </a:r>
            <a:r>
              <a:rPr lang="en-US" altLang="zh-CN" b="1" dirty="0"/>
              <a:t>from the beginning of training</a:t>
            </a:r>
            <a:r>
              <a:rPr lang="en-US" altLang="zh-CN" dirty="0"/>
              <a:t> can result in a premature and excessive decrease in the effective learning rate. AdaGrad performs well for some but not all deep learning models.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4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buClr>
                <a:srgbClr val="FF0000"/>
              </a:buClr>
            </a:pPr>
            <a:r>
              <a:rPr lang="en-US" altLang="zh-CN" sz="2400" dirty="0"/>
              <a:t>The </a:t>
            </a:r>
            <a:r>
              <a:rPr lang="en-US" altLang="zh-CN" sz="2400" dirty="0" err="1"/>
              <a:t>RMSProp</a:t>
            </a:r>
            <a:r>
              <a:rPr lang="en-US" altLang="zh-CN" sz="2400" dirty="0"/>
              <a:t> algorithm (</a:t>
            </a:r>
            <a:r>
              <a:rPr lang="en-US" altLang="zh-CN" sz="2400" dirty="0">
                <a:solidFill>
                  <a:srgbClr val="00FF00"/>
                </a:solidFill>
              </a:rPr>
              <a:t>Hinton</a:t>
            </a:r>
            <a:r>
              <a:rPr lang="en-US" altLang="zh-CN" sz="2400" dirty="0"/>
              <a:t>, </a:t>
            </a:r>
            <a:r>
              <a:rPr lang="en-US" altLang="zh-CN" sz="2400" dirty="0">
                <a:solidFill>
                  <a:srgbClr val="00FF00"/>
                </a:solidFill>
              </a:rPr>
              <a:t>2012</a:t>
            </a:r>
            <a:r>
              <a:rPr lang="en-US" altLang="zh-CN" sz="2400" dirty="0"/>
              <a:t>) modifies </a:t>
            </a:r>
            <a:r>
              <a:rPr lang="en-US" altLang="zh-CN" sz="2400" dirty="0" err="1"/>
              <a:t>AdaGrad</a:t>
            </a:r>
            <a:r>
              <a:rPr lang="en-US" altLang="zh-CN" sz="2400" dirty="0"/>
              <a:t> to perform better in the non-convex setting by changing the gradient accumulation into an exponentially weighted moving average. </a:t>
            </a:r>
            <a:r>
              <a:rPr lang="en-US" altLang="zh-CN" sz="2400" dirty="0" err="1"/>
              <a:t>AdaGrad</a:t>
            </a:r>
            <a:r>
              <a:rPr lang="en-US" altLang="zh-CN" sz="2400" dirty="0"/>
              <a:t> is designed to converge rapidly when applied to a convex function. When applied to a non-convex function to train a neural network, the learning trajectory may pass through many different structures and eventually arrive at a region that is a locally convex bowl. </a:t>
            </a:r>
            <a:r>
              <a:rPr lang="en-US" altLang="zh-CN" sz="2400" dirty="0" err="1"/>
              <a:t>AdaGrad</a:t>
            </a:r>
            <a:r>
              <a:rPr lang="en-US" altLang="zh-CN" sz="2400" dirty="0"/>
              <a:t> shrinks the learning rate according to the entire history of the squared gradient and may have made the learning rate too small before arriving at such a convex structure. </a:t>
            </a:r>
            <a:r>
              <a:rPr lang="en-US" altLang="zh-CN" sz="2400" dirty="0" err="1"/>
              <a:t>RMSProp</a:t>
            </a:r>
            <a:r>
              <a:rPr lang="en-US" altLang="zh-CN" sz="2400" dirty="0"/>
              <a:t> uses an exponentially decaying average to discard history from the extreme past so that it can converge rapidly after finding a convex bowl, as if it were an instance of the </a:t>
            </a:r>
            <a:r>
              <a:rPr lang="en-US" altLang="zh-CN" sz="2400" dirty="0" err="1"/>
              <a:t>AdaGrad</a:t>
            </a:r>
            <a:r>
              <a:rPr lang="en-US" altLang="zh-CN" sz="2400" dirty="0"/>
              <a:t> algorithm initialized within that bowl.  </a:t>
            </a:r>
          </a:p>
          <a:p>
            <a:pPr lvl="0" algn="just">
              <a:lnSpc>
                <a:spcPct val="125000"/>
              </a:lnSpc>
              <a:spcBef>
                <a:spcPts val="0"/>
              </a:spcBef>
              <a:buClr>
                <a:srgbClr val="FF0000"/>
              </a:buClr>
            </a:pPr>
            <a:endParaRPr lang="zh-CN" altLang="en-US" dirty="0"/>
          </a:p>
        </p:txBody>
      </p:sp>
    </p:spTree>
    <p:extLst>
      <p:ext uri="{BB962C8B-B14F-4D97-AF65-F5344CB8AC3E}">
        <p14:creationId xmlns:p14="http://schemas.microsoft.com/office/powerpoint/2010/main" val="33706329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597659" y="1082179"/>
            <a:ext cx="10169485" cy="5142451"/>
          </a:xfrm>
          <a:prstGeom prst="rect">
            <a:avLst/>
          </a:prstGeom>
          <a:noFill/>
          <a:ln w="9525">
            <a:noFill/>
            <a:miter lim="800000"/>
            <a:headEnd/>
            <a:tailEnd/>
          </a:ln>
        </p:spPr>
      </p:pic>
    </p:spTree>
    <p:extLst>
      <p:ext uri="{BB962C8B-B14F-4D97-AF65-F5344CB8AC3E}">
        <p14:creationId xmlns:p14="http://schemas.microsoft.com/office/powerpoint/2010/main" val="24925722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8.5.2 </a:t>
            </a:r>
            <a:r>
              <a:rPr lang="en-US" altLang="zh-CN" sz="3600" dirty="0" err="1"/>
              <a:t>RMSProp</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a:t>
            </a:r>
            <a:r>
              <a:rPr lang="en-US" altLang="zh-CN" dirty="0" err="1"/>
              <a:t>RMSProp</a:t>
            </a:r>
            <a:r>
              <a:rPr lang="en-US" altLang="zh-CN" dirty="0"/>
              <a:t> is shown in its standard form in Algorithm </a:t>
            </a:r>
            <a:r>
              <a:rPr lang="en-US" altLang="zh-CN" dirty="0">
                <a:solidFill>
                  <a:srgbClr val="FF0000"/>
                </a:solidFill>
              </a:rPr>
              <a:t>8.5</a:t>
            </a:r>
            <a:r>
              <a:rPr lang="en-US" altLang="zh-CN" dirty="0"/>
              <a:t> and combined with </a:t>
            </a:r>
            <a:r>
              <a:rPr lang="en-US" altLang="zh-CN" dirty="0" err="1"/>
              <a:t>Nesterov</a:t>
            </a:r>
            <a:r>
              <a:rPr lang="en-US" altLang="zh-CN" dirty="0"/>
              <a:t> momentum in Algorithm </a:t>
            </a:r>
            <a:r>
              <a:rPr lang="en-US" altLang="zh-CN" dirty="0">
                <a:solidFill>
                  <a:srgbClr val="FF0000"/>
                </a:solidFill>
              </a:rPr>
              <a:t>8.6</a:t>
            </a:r>
            <a:r>
              <a:rPr lang="en-US" altLang="zh-CN" dirty="0"/>
              <a:t>. Compared to AdaGrad, the use of the moving average introduces a new </a:t>
            </a:r>
            <a:r>
              <a:rPr lang="en-US" altLang="zh-CN" dirty="0" err="1"/>
              <a:t>hyperparameter</a:t>
            </a:r>
            <a:r>
              <a:rPr lang="en-US" altLang="zh-CN" dirty="0"/>
              <a:t>, </a:t>
            </a:r>
            <a:r>
              <a:rPr lang="el-GR" altLang="zh-CN" dirty="0"/>
              <a:t>ρ,</a:t>
            </a:r>
            <a:r>
              <a:rPr lang="en-US" altLang="zh-CN" dirty="0"/>
              <a:t> that controls the length scale of the moving average. </a:t>
            </a:r>
          </a:p>
          <a:p>
            <a:pPr lvl="0" algn="just">
              <a:lnSpc>
                <a:spcPct val="125000"/>
              </a:lnSpc>
              <a:spcBef>
                <a:spcPts val="0"/>
              </a:spcBef>
              <a:buClr>
                <a:srgbClr val="FF0000"/>
              </a:buClr>
            </a:pPr>
            <a:r>
              <a:rPr lang="en-US" altLang="zh-CN" dirty="0"/>
              <a:t>        Empirically, </a:t>
            </a:r>
            <a:r>
              <a:rPr lang="en-US" altLang="zh-CN" dirty="0" err="1"/>
              <a:t>RMSProp</a:t>
            </a:r>
            <a:r>
              <a:rPr lang="en-US" altLang="zh-CN" dirty="0"/>
              <a:t> has been shown to be an effective and practical      optimization algorithm for deep neural networks. It is currently one of the go-to optimization methods being employed routinely by deep learning practitioners.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592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Adam (</a:t>
            </a:r>
            <a:r>
              <a:rPr lang="en-US" altLang="zh-CN" dirty="0" err="1">
                <a:solidFill>
                  <a:srgbClr val="00FF00"/>
                </a:solidFill>
              </a:rPr>
              <a:t>Kingma</a:t>
            </a:r>
            <a:r>
              <a:rPr lang="en-US" altLang="zh-CN" dirty="0">
                <a:solidFill>
                  <a:srgbClr val="00FF00"/>
                </a:solidFill>
              </a:rPr>
              <a:t> and Ba</a:t>
            </a:r>
            <a:r>
              <a:rPr lang="en-US" altLang="zh-CN" dirty="0"/>
              <a:t>, </a:t>
            </a:r>
            <a:r>
              <a:rPr lang="en-US" altLang="zh-CN" dirty="0">
                <a:solidFill>
                  <a:srgbClr val="00FF00"/>
                </a:solidFill>
              </a:rPr>
              <a:t>2014</a:t>
            </a:r>
            <a:r>
              <a:rPr lang="en-US" altLang="zh-CN" dirty="0"/>
              <a:t>) is yet another adaptive learning rate optimization algorithm and is presented in Algorithm </a:t>
            </a:r>
            <a:r>
              <a:rPr lang="en-US" altLang="zh-CN" dirty="0">
                <a:solidFill>
                  <a:srgbClr val="FF0000"/>
                </a:solidFill>
              </a:rPr>
              <a:t>8.7</a:t>
            </a:r>
            <a:r>
              <a:rPr lang="en-US" altLang="zh-CN" dirty="0"/>
              <a:t>. The name “Adam” derives from the phrase “adaptive moments.” In the context of the earlier algorithms, it is perhaps best seen as a variant on the combination of </a:t>
            </a:r>
            <a:r>
              <a:rPr lang="en-US" altLang="zh-CN" dirty="0" err="1"/>
              <a:t>RMSProp</a:t>
            </a:r>
            <a:r>
              <a:rPr lang="en-US" altLang="zh-CN" dirty="0"/>
              <a:t> and momentum with a few important distinctions. First, in Adam, momentum is incorporated directly as an estimate of the first order moment (with exponential weighting) of the gradient. The most straightforward way to add momentum to </a:t>
            </a:r>
            <a:r>
              <a:rPr lang="en-US" altLang="zh-CN" dirty="0" err="1"/>
              <a:t>RMSProp</a:t>
            </a:r>
            <a:r>
              <a:rPr lang="en-US" altLang="zh-CN" dirty="0"/>
              <a:t> is to apply momentum to the rescaled gradients. The use of momentum in combination with rescaling does not have a clear theoretical motivation. </a:t>
            </a:r>
            <a:endParaRPr lang="zh-CN" altLang="en-US" dirty="0"/>
          </a:p>
        </p:txBody>
      </p:sp>
    </p:spTree>
    <p:extLst>
      <p:ext uri="{BB962C8B-B14F-4D97-AF65-F5344CB8AC3E}">
        <p14:creationId xmlns:p14="http://schemas.microsoft.com/office/powerpoint/2010/main" val="3112230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645951" y="994969"/>
            <a:ext cx="10209403" cy="5334413"/>
          </a:xfrm>
          <a:prstGeom prst="rect">
            <a:avLst/>
          </a:prstGeom>
          <a:noFill/>
          <a:ln w="9525">
            <a:noFill/>
            <a:miter lim="800000"/>
            <a:headEnd/>
            <a:tailEnd/>
          </a:ln>
        </p:spPr>
      </p:pic>
    </p:spTree>
    <p:extLst>
      <p:ext uri="{BB962C8B-B14F-4D97-AF65-F5344CB8AC3E}">
        <p14:creationId xmlns:p14="http://schemas.microsoft.com/office/powerpoint/2010/main" val="334321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Sometimes, the loss function we actually care about (say classification error) is not one that can be optimized efficiently. For example, exactly minimizing expected 0-1 loss is typically intractable (exponential in the input dimension), even for a linear classifier (</a:t>
            </a:r>
            <a:r>
              <a:rPr lang="en-US" altLang="zh-CN" dirty="0">
                <a:solidFill>
                  <a:srgbClr val="00FF00"/>
                </a:solidFill>
              </a:rPr>
              <a:t>Marcotte and Savard</a:t>
            </a:r>
            <a:r>
              <a:rPr lang="en-US" altLang="zh-CN" dirty="0"/>
              <a:t>,</a:t>
            </a:r>
            <a:r>
              <a:rPr lang="en-US" altLang="zh-CN" dirty="0">
                <a:solidFill>
                  <a:srgbClr val="00FF00"/>
                </a:solidFill>
              </a:rPr>
              <a:t> 1992</a:t>
            </a:r>
            <a:r>
              <a:rPr lang="en-US" altLang="zh-CN" dirty="0"/>
              <a:t>). In such situations, one typically optimizes a </a:t>
            </a:r>
            <a:r>
              <a:rPr lang="en-US" altLang="zh-CN" i="1" dirty="0"/>
              <a:t>surrogate loss function </a:t>
            </a:r>
            <a:r>
              <a:rPr lang="en-US" altLang="zh-CN" dirty="0"/>
              <a:t>instead, which acts as a proxy but has advantages. For example, the negative log-likelihood of the correct class is typically used as a surrogate for the 0-1 loss. The negative log-likelihood allows the model to estimate the conditional probability of the classes, given the input, and if the model can do that well, then it can pick the classes that yield the least classification error in expectation.</a:t>
            </a:r>
          </a:p>
        </p:txBody>
      </p:sp>
    </p:spTree>
    <p:extLst>
      <p:ext uri="{BB962C8B-B14F-4D97-AF65-F5344CB8AC3E}">
        <p14:creationId xmlns:p14="http://schemas.microsoft.com/office/powerpoint/2010/main" val="3844532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8.5.3 Adam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Second, Adam includes bias corrections to the estimates of both the first-order moments (the momentum term) and the (uncentered) second-order moments to account for their initialization at the origin (see Algorithm </a:t>
            </a:r>
            <a:r>
              <a:rPr lang="en-US" altLang="zh-CN" dirty="0">
                <a:solidFill>
                  <a:srgbClr val="FF0000"/>
                </a:solidFill>
              </a:rPr>
              <a:t>8.7</a:t>
            </a:r>
            <a:r>
              <a:rPr lang="en-US" altLang="zh-CN" dirty="0"/>
              <a:t>). </a:t>
            </a:r>
            <a:r>
              <a:rPr lang="en-US" altLang="zh-CN" dirty="0" err="1"/>
              <a:t>RMSProp</a:t>
            </a:r>
            <a:r>
              <a:rPr lang="en-US" altLang="zh-CN" dirty="0"/>
              <a:t> also incorporates an estimate of the (</a:t>
            </a:r>
            <a:r>
              <a:rPr lang="en-US" altLang="zh-CN" dirty="0" err="1"/>
              <a:t>uncentered</a:t>
            </a:r>
            <a:r>
              <a:rPr lang="en-US" altLang="zh-CN" dirty="0"/>
              <a:t>) second-order moment, however it lacks the correction factor. Thus, unlike in Adam, the </a:t>
            </a:r>
            <a:r>
              <a:rPr lang="en-US" altLang="zh-CN" dirty="0" err="1"/>
              <a:t>RMSProp</a:t>
            </a:r>
            <a:r>
              <a:rPr lang="en-US" altLang="zh-CN" dirty="0"/>
              <a:t> second-order moment estimate may have high bias early in training. Adam is generally regarded as being fairly robust to the choice of </a:t>
            </a:r>
            <a:r>
              <a:rPr lang="en-US" altLang="zh-CN" dirty="0" err="1"/>
              <a:t>hyperparameters</a:t>
            </a:r>
            <a:r>
              <a:rPr lang="en-US" altLang="zh-CN" dirty="0"/>
              <a:t>, though the learning rate sometimes needs to be changed from the suggested default.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76826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8.5.4 Choosing the Right Optimization Algorithm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In this section, we discussed a series of related algorithms that each seek to address the challenge of optimizing deep models by adapting the learning rate for each model parameter. At this point, a natural question is: which algorithm should one choose? </a:t>
            </a:r>
          </a:p>
          <a:p>
            <a:pPr lvl="0" algn="just">
              <a:lnSpc>
                <a:spcPct val="125000"/>
              </a:lnSpc>
              <a:spcBef>
                <a:spcPts val="0"/>
              </a:spcBef>
              <a:buClr>
                <a:srgbClr val="FF0000"/>
              </a:buClr>
            </a:pPr>
            <a:r>
              <a:rPr lang="en-US" altLang="zh-CN" dirty="0"/>
              <a:t>        Unfortunately, there is currently no consensus on this point. </a:t>
            </a:r>
            <a:r>
              <a:rPr lang="en-US" altLang="zh-CN" dirty="0" err="1">
                <a:solidFill>
                  <a:srgbClr val="00FF00"/>
                </a:solidFill>
              </a:rPr>
              <a:t>Schaul</a:t>
            </a:r>
            <a:r>
              <a:rPr lang="en-US" altLang="zh-CN" dirty="0">
                <a:solidFill>
                  <a:srgbClr val="00FF00"/>
                </a:solidFill>
              </a:rPr>
              <a:t> </a:t>
            </a:r>
            <a:r>
              <a:rPr lang="en-US" altLang="zh-CN" i="1" dirty="0">
                <a:solidFill>
                  <a:srgbClr val="00FF00"/>
                </a:solidFill>
              </a:rPr>
              <a:t>et al</a:t>
            </a:r>
            <a:r>
              <a:rPr lang="en-US" altLang="zh-CN" dirty="0">
                <a:solidFill>
                  <a:srgbClr val="00FF00"/>
                </a:solidFill>
              </a:rPr>
              <a:t>. </a:t>
            </a:r>
            <a:r>
              <a:rPr lang="en-US" altLang="zh-CN" dirty="0"/>
              <a:t>(</a:t>
            </a:r>
            <a:r>
              <a:rPr lang="en-US" altLang="zh-CN" dirty="0">
                <a:solidFill>
                  <a:srgbClr val="00FF00"/>
                </a:solidFill>
              </a:rPr>
              <a:t>2014</a:t>
            </a:r>
            <a:r>
              <a:rPr lang="en-US" altLang="zh-CN" dirty="0"/>
              <a:t>) presented a valuable comparison of a large number of optimization algorithms across a wide range of learning tasks. While the results suggest that the family of algorithms with adaptive learning rates (represented by </a:t>
            </a:r>
            <a:r>
              <a:rPr lang="en-US" altLang="zh-CN" dirty="0" err="1"/>
              <a:t>RMSProp</a:t>
            </a:r>
            <a:r>
              <a:rPr lang="en-US" altLang="zh-CN" dirty="0"/>
              <a:t> and </a:t>
            </a:r>
            <a:r>
              <a:rPr lang="en-US" altLang="zh-CN" dirty="0" err="1"/>
              <a:t>AdaDelta</a:t>
            </a:r>
            <a:r>
              <a:rPr lang="en-US" altLang="zh-CN" dirty="0"/>
              <a:t>) performed fairly robustly, no single best algorithm has emerged. 	</a:t>
            </a:r>
            <a:endParaRPr lang="zh-CN" altLang="en-US" dirty="0"/>
          </a:p>
        </p:txBody>
      </p:sp>
    </p:spTree>
    <p:extLst>
      <p:ext uri="{BB962C8B-B14F-4D97-AF65-F5344CB8AC3E}">
        <p14:creationId xmlns:p14="http://schemas.microsoft.com/office/powerpoint/2010/main" val="2583936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8.5.4 Choosing the Right Optimization Algorithm</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Currently, the most popular optimization algorithms actively in use include SGD, SGD with momentum, </a:t>
            </a:r>
            <a:r>
              <a:rPr lang="en-US" altLang="zh-CN" dirty="0" err="1"/>
              <a:t>RMSProp</a:t>
            </a:r>
            <a:r>
              <a:rPr lang="en-US" altLang="zh-CN" dirty="0"/>
              <a:t>, </a:t>
            </a:r>
            <a:r>
              <a:rPr lang="en-US" altLang="zh-CN" dirty="0" err="1"/>
              <a:t>RMSProp</a:t>
            </a:r>
            <a:r>
              <a:rPr lang="en-US" altLang="zh-CN" dirty="0"/>
              <a:t> with momentum, </a:t>
            </a:r>
            <a:r>
              <a:rPr lang="en-US" altLang="zh-CN" dirty="0" err="1"/>
              <a:t>AdaDelta</a:t>
            </a:r>
            <a:r>
              <a:rPr lang="en-US" altLang="zh-CN" dirty="0"/>
              <a:t> and Adam. The choice of which algorithm to use, at this point, seems to depend largely on the user’s familiarity with the algorithm (for ease of </a:t>
            </a:r>
            <a:r>
              <a:rPr lang="en-US" altLang="zh-CN" dirty="0" err="1"/>
              <a:t>hyperparameter</a:t>
            </a:r>
            <a:r>
              <a:rPr lang="en-US" altLang="zh-CN" dirty="0"/>
              <a:t> tuning).</a:t>
            </a:r>
            <a:endParaRPr lang="zh-CN" altLang="en-US"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45FC8788-360C-44DB-B5AC-A34C268787B0}"/>
              </a:ext>
            </a:extLst>
          </p:cNvPr>
          <p:cNvPicPr>
            <a:picLocks noChangeAspect="1" noChangeArrowheads="1"/>
          </p:cNvPicPr>
          <p:nvPr/>
        </p:nvPicPr>
        <p:blipFill>
          <a:blip r:embed="rId2" cstate="print"/>
          <a:srcRect/>
          <a:stretch>
            <a:fillRect/>
          </a:stretch>
        </p:blipFill>
        <p:spPr bwMode="auto">
          <a:xfrm>
            <a:off x="2365167" y="3080824"/>
            <a:ext cx="7662753" cy="3657662"/>
          </a:xfrm>
          <a:prstGeom prst="rect">
            <a:avLst/>
          </a:prstGeom>
          <a:noFill/>
          <a:ln w="9525">
            <a:noFill/>
            <a:miter lim="800000"/>
            <a:headEnd/>
            <a:tailEnd/>
          </a:ln>
        </p:spPr>
      </p:pic>
    </p:spTree>
    <p:extLst>
      <p:ext uri="{BB962C8B-B14F-4D97-AF65-F5344CB8AC3E}">
        <p14:creationId xmlns:p14="http://schemas.microsoft.com/office/powerpoint/2010/main" val="14168647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cstate="print"/>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Xiaohui</a:t>
            </a:r>
            <a:r>
              <a:rPr lang="en-US" altLang="zh-CN" sz="2400" dirty="0"/>
              <a:t> Wang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8.6 Approximate Second-Order Methods</a:t>
            </a:r>
            <a:endParaRPr lang="zh-CN" altLang="en-US" sz="3600" dirty="0"/>
          </a:p>
        </p:txBody>
      </p:sp>
      <p:sp>
        <p:nvSpPr>
          <p:cNvPr id="9" name="文本框 8">
            <a:extLst>
              <a:ext uri="{FF2B5EF4-FFF2-40B4-BE49-F238E27FC236}">
                <a16:creationId xmlns:a16="http://schemas.microsoft.com/office/drawing/2014/main" id="{1901BBE9-8E59-460B-A085-703F63A1A8C6}"/>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5286647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In this section we discuss the application of second-order methods to the training of deep networks. See </a:t>
            </a:r>
            <a:r>
              <a:rPr lang="en-US" altLang="zh-CN" dirty="0" err="1">
                <a:solidFill>
                  <a:srgbClr val="00FF00"/>
                </a:solidFill>
              </a:rPr>
              <a:t>LeCun</a:t>
            </a:r>
            <a:r>
              <a:rPr lang="en-US" altLang="zh-CN" dirty="0">
                <a:solidFill>
                  <a:srgbClr val="00FF00"/>
                </a:solidFill>
              </a:rPr>
              <a:t> </a:t>
            </a:r>
            <a:r>
              <a:rPr lang="en-US" altLang="zh-CN" i="1" dirty="0">
                <a:solidFill>
                  <a:srgbClr val="00FF00"/>
                </a:solidFill>
              </a:rPr>
              <a:t>et al</a:t>
            </a:r>
            <a:r>
              <a:rPr lang="en-US" altLang="zh-CN" dirty="0">
                <a:solidFill>
                  <a:srgbClr val="00FF00"/>
                </a:solidFill>
              </a:rPr>
              <a:t>. </a:t>
            </a:r>
            <a:r>
              <a:rPr lang="en-US" altLang="zh-CN" dirty="0"/>
              <a:t>(</a:t>
            </a:r>
            <a:r>
              <a:rPr lang="en-US" altLang="zh-CN" dirty="0">
                <a:solidFill>
                  <a:srgbClr val="00FF00"/>
                </a:solidFill>
              </a:rPr>
              <a:t>1998a</a:t>
            </a:r>
            <a:r>
              <a:rPr lang="en-US" altLang="zh-CN" dirty="0"/>
              <a:t>) for an earlier treatment of this subject. For simplicity of exposition, the only objective function we examine is the empirical risk:</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r>
              <a:rPr lang="en-US" altLang="zh-CN" dirty="0"/>
              <a:t>However the methods we discuss here extend readily to more general objective functions that, for instance, include parameter regularization terms such as those discussed in Chapter </a:t>
            </a:r>
            <a:r>
              <a:rPr lang="en-US" altLang="zh-CN" dirty="0">
                <a:solidFill>
                  <a:srgbClr val="FF0000"/>
                </a:solidFill>
              </a:rPr>
              <a:t>7</a:t>
            </a:r>
            <a:r>
              <a:rPr lang="en-US" altLang="zh-CN" dirty="0"/>
              <a:t>.</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a:t>
            </a:r>
            <a:r>
              <a:rPr lang="en-US" altLang="zh-CN" sz="3600" dirty="0">
                <a:latin typeface="Times New Roman" panose="02020603050405020304" pitchFamily="18" charset="0"/>
                <a:cs typeface="Times New Roman" panose="02020603050405020304" pitchFamily="18" charset="0"/>
              </a:rPr>
              <a:t>.6 </a:t>
            </a:r>
            <a:r>
              <a:rPr lang="en-US" altLang="zh-CN" sz="3600" dirty="0"/>
              <a:t>Approximate Second-Order Methods</a:t>
            </a:r>
            <a:endParaRPr lang="zh-CN" altLang="en-US" sz="3600" dirty="0"/>
          </a:p>
        </p:txBody>
      </p:sp>
      <p:pic>
        <p:nvPicPr>
          <p:cNvPr id="8" name="图片 7" descr="1588412745(1).png"/>
          <p:cNvPicPr>
            <a:picLocks noChangeAspect="1"/>
          </p:cNvPicPr>
          <p:nvPr/>
        </p:nvPicPr>
        <p:blipFill>
          <a:blip r:embed="rId2" cstate="print"/>
          <a:stretch>
            <a:fillRect/>
          </a:stretch>
        </p:blipFill>
        <p:spPr>
          <a:xfrm>
            <a:off x="1686562" y="2927759"/>
            <a:ext cx="8467382" cy="829900"/>
          </a:xfrm>
          <a:prstGeom prst="rect">
            <a:avLst/>
          </a:prstGeom>
        </p:spPr>
      </p:pic>
    </p:spTree>
    <p:extLst>
      <p:ext uri="{BB962C8B-B14F-4D97-AF65-F5344CB8AC3E}">
        <p14:creationId xmlns:p14="http://schemas.microsoft.com/office/powerpoint/2010/main" val="32932859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sz="2500" dirty="0"/>
                  <a:t>In Sec. </a:t>
                </a:r>
                <a:r>
                  <a:rPr lang="en-US" altLang="zh-CN" sz="2500" dirty="0">
                    <a:solidFill>
                      <a:srgbClr val="FF0000"/>
                    </a:solidFill>
                  </a:rPr>
                  <a:t>4.3</a:t>
                </a:r>
                <a:r>
                  <a:rPr lang="en-US" altLang="zh-CN" sz="2500" dirty="0"/>
                  <a:t>, we introduced second-order gradient methods. In contrast to first-order methods, second-order methods make use of second derivatives to improve optimization. The most widely used second-order method is Newton’s method. We now describe Newton’s method in more detail, with emphasis on its application to neural network training.</a:t>
                </a:r>
                <a:r>
                  <a:rPr lang="el-GR" altLang="zh-CN" sz="2500" dirty="0"/>
                  <a:t> </a:t>
                </a:r>
                <a:endParaRPr lang="en-US" altLang="zh-CN" sz="2500" dirty="0"/>
              </a:p>
              <a:p>
                <a:pPr>
                  <a:spcBef>
                    <a:spcPts val="0"/>
                  </a:spcBef>
                </a:pPr>
                <a:r>
                  <a:rPr lang="en-US" altLang="zh-CN" sz="2500" dirty="0"/>
                  <a:t>        Newton’s method is an optimization scheme based on using a second-order Taylor series expansion to approximate </a:t>
                </a:r>
                <a:r>
                  <a:rPr lang="en-US" altLang="zh-CN" sz="2500" i="1" dirty="0"/>
                  <a:t>J</a:t>
                </a:r>
                <a:r>
                  <a:rPr lang="en-US" altLang="zh-CN" sz="2500" dirty="0"/>
                  <a:t>(</a:t>
                </a:r>
                <a:r>
                  <a:rPr lang="en-US" altLang="zh-CN" sz="2500" b="1" i="1" dirty="0"/>
                  <a:t>θ</a:t>
                </a:r>
                <a:r>
                  <a:rPr lang="en-US" altLang="zh-CN" sz="2500" dirty="0"/>
                  <a:t>) near some point </a:t>
                </a:r>
                <a14:m>
                  <m:oMath xmlns:m="http://schemas.openxmlformats.org/officeDocument/2006/math">
                    <m:sSub>
                      <m:sSubPr>
                        <m:ctrlPr>
                          <a:rPr lang="en-US" altLang="zh-CN" sz="2500" i="1">
                            <a:latin typeface="Cambria Math" panose="02040503050406030204" pitchFamily="18" charset="0"/>
                          </a:rPr>
                        </m:ctrlPr>
                      </m:sSubPr>
                      <m:e>
                        <m:r>
                          <a:rPr lang="en-US" altLang="zh-CN" sz="2500" i="1">
                            <a:latin typeface="Cambria Math" panose="02040503050406030204" pitchFamily="18" charset="0"/>
                          </a:rPr>
                          <m:t>𝜃</m:t>
                        </m:r>
                      </m:e>
                      <m:sub>
                        <m:r>
                          <a:rPr lang="en-US" altLang="zh-CN" sz="2500" i="1">
                            <a:latin typeface="Cambria Math" panose="02040503050406030204" pitchFamily="18" charset="0"/>
                          </a:rPr>
                          <m:t>0</m:t>
                        </m:r>
                      </m:sub>
                    </m:sSub>
                  </m:oMath>
                </a14:m>
                <a:r>
                  <a:rPr lang="en-US" altLang="zh-CN" sz="2500" dirty="0"/>
                  <a:t>, ignoring derivatives</a:t>
                </a:r>
              </a:p>
              <a:p>
                <a:r>
                  <a:rPr lang="en-US" altLang="zh-CN" sz="2500" dirty="0"/>
                  <a:t>of higher order:</a:t>
                </a:r>
              </a:p>
              <a:p>
                <a:endParaRPr lang="en-US" altLang="zh-CN" sz="2500" dirty="0"/>
              </a:p>
              <a:p>
                <a:r>
                  <a:rPr lang="en-US" altLang="zh-CN" sz="2500" dirty="0"/>
                  <a:t>where </a:t>
                </a:r>
                <a:r>
                  <a:rPr lang="en-US" altLang="zh-CN" sz="2500" b="1" i="1" dirty="0"/>
                  <a:t>H </a:t>
                </a:r>
                <a:r>
                  <a:rPr lang="en-US" altLang="zh-CN" sz="2500" dirty="0"/>
                  <a:t>is the Hessian of </a:t>
                </a:r>
                <a:r>
                  <a:rPr lang="en-US" altLang="zh-CN" sz="2500" i="1" dirty="0"/>
                  <a:t>J </a:t>
                </a:r>
                <a:r>
                  <a:rPr lang="en-US" altLang="zh-CN" sz="2500" dirty="0"/>
                  <a:t>with respect to </a:t>
                </a:r>
                <a:r>
                  <a:rPr lang="en-US" altLang="zh-CN" sz="2500" b="1" i="1" dirty="0"/>
                  <a:t>θ </a:t>
                </a:r>
                <a:r>
                  <a:rPr lang="en-US" altLang="zh-CN" sz="2500" dirty="0"/>
                  <a:t>evaluated at </a:t>
                </a:r>
                <a14:m>
                  <m:oMath xmlns:m="http://schemas.openxmlformats.org/officeDocument/2006/math">
                    <m:sSub>
                      <m:sSubPr>
                        <m:ctrlPr>
                          <a:rPr lang="en-US" altLang="zh-CN" sz="2500" i="1" smtClean="0">
                            <a:latin typeface="Cambria Math" panose="02040503050406030204" pitchFamily="18" charset="0"/>
                          </a:rPr>
                        </m:ctrlPr>
                      </m:sSubPr>
                      <m:e>
                        <m:r>
                          <a:rPr lang="en-US" altLang="zh-CN" sz="2500" i="1" smtClean="0">
                            <a:latin typeface="Cambria Math" panose="02040503050406030204" pitchFamily="18" charset="0"/>
                          </a:rPr>
                          <m:t>𝜃</m:t>
                        </m:r>
                      </m:e>
                      <m:sub>
                        <m:r>
                          <a:rPr lang="en-US" altLang="zh-CN" sz="2500" i="1" smtClean="0">
                            <a:latin typeface="Cambria Math" panose="02040503050406030204" pitchFamily="18" charset="0"/>
                          </a:rPr>
                          <m:t>0</m:t>
                        </m:r>
                      </m:sub>
                    </m:sSub>
                  </m:oMath>
                </a14:m>
                <a:r>
                  <a:rPr lang="en-US" altLang="zh-CN" sz="2500" dirty="0"/>
                  <a:t>.</a:t>
                </a:r>
                <a:endParaRPr lang="zh-CN" altLang="en-US" sz="2500"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09" r="-855" b="-391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5" name="图片 4">
            <a:extLst>
              <a:ext uri="{FF2B5EF4-FFF2-40B4-BE49-F238E27FC236}">
                <a16:creationId xmlns:a16="http://schemas.microsoft.com/office/drawing/2014/main" id="{14D8FC7A-78EF-4DD1-BC83-8F63C5476BC6}"/>
              </a:ext>
            </a:extLst>
          </p:cNvPr>
          <p:cNvPicPr>
            <a:picLocks noChangeAspect="1"/>
          </p:cNvPicPr>
          <p:nvPr/>
        </p:nvPicPr>
        <p:blipFill>
          <a:blip r:embed="rId3"/>
          <a:stretch>
            <a:fillRect/>
          </a:stretch>
        </p:blipFill>
        <p:spPr>
          <a:xfrm>
            <a:off x="2034145" y="5031728"/>
            <a:ext cx="8385012" cy="783083"/>
          </a:xfrm>
          <a:prstGeom prst="rect">
            <a:avLst/>
          </a:prstGeom>
        </p:spPr>
      </p:pic>
    </p:spTree>
    <p:extLst>
      <p:ext uri="{BB962C8B-B14F-4D97-AF65-F5344CB8AC3E}">
        <p14:creationId xmlns:p14="http://schemas.microsoft.com/office/powerpoint/2010/main" val="21408382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97C6A70-B775-49ED-9020-404656419DF1}"/>
              </a:ext>
            </a:extLst>
          </p:cNvPr>
          <p:cNvSpPr>
            <a:spLocks noGrp="1"/>
          </p:cNvSpPr>
          <p:nvPr>
            <p:ph idx="1"/>
          </p:nvPr>
        </p:nvSpPr>
        <p:spPr/>
        <p:txBody>
          <a:bodyPr/>
          <a:lstStyle/>
          <a:p>
            <a:r>
              <a:rPr lang="en-US" altLang="zh-CN" dirty="0"/>
              <a:t>If we then solve for  the critical point of this function, we obtain the Newton parameter update rule:</a:t>
            </a:r>
          </a:p>
          <a:p>
            <a:endParaRPr lang="en-US" altLang="zh-CN" dirty="0"/>
          </a:p>
          <a:p>
            <a:r>
              <a:rPr lang="en-US" altLang="zh-CN" dirty="0"/>
              <a:t>Thus for a locally quadratic function (with positive definite </a:t>
            </a:r>
            <a:r>
              <a:rPr lang="en-US" altLang="zh-CN" b="1" i="1" dirty="0"/>
              <a:t>H</a:t>
            </a:r>
            <a:r>
              <a:rPr lang="en-US" altLang="zh-CN" dirty="0"/>
              <a:t>), by rescaling  the gradient by </a:t>
            </a:r>
            <a:r>
              <a:rPr lang="en-US" altLang="zh-CN" b="1" i="1" dirty="0"/>
              <a:t>        </a:t>
            </a:r>
            <a:r>
              <a:rPr lang="en-US" altLang="zh-CN" dirty="0"/>
              <a:t>, Newton’s method jumps directly to the minimum. If the  objective function is convex but not quadratic (there are higher-order terms), this  update can be iterated, yielding the training algorithm associated with Newton’s  method, given in Algorithm 8.8. </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8" name="图片 7">
            <a:extLst>
              <a:ext uri="{FF2B5EF4-FFF2-40B4-BE49-F238E27FC236}">
                <a16:creationId xmlns:a16="http://schemas.microsoft.com/office/drawing/2014/main" id="{0274B1D9-AE8D-424B-B378-8C07E3FA2A10}"/>
              </a:ext>
            </a:extLst>
          </p:cNvPr>
          <p:cNvPicPr>
            <a:picLocks noChangeAspect="1"/>
          </p:cNvPicPr>
          <p:nvPr/>
        </p:nvPicPr>
        <p:blipFill>
          <a:blip r:embed="rId2"/>
          <a:stretch>
            <a:fillRect/>
          </a:stretch>
        </p:blipFill>
        <p:spPr>
          <a:xfrm>
            <a:off x="3001550" y="2152471"/>
            <a:ext cx="6451504" cy="663783"/>
          </a:xfrm>
          <a:prstGeom prst="rect">
            <a:avLst/>
          </a:prstGeom>
        </p:spPr>
      </p:pic>
      <p:pic>
        <p:nvPicPr>
          <p:cNvPr id="9" name="图片 8">
            <a:extLst>
              <a:ext uri="{FF2B5EF4-FFF2-40B4-BE49-F238E27FC236}">
                <a16:creationId xmlns:a16="http://schemas.microsoft.com/office/drawing/2014/main" id="{607670B9-0C7F-406F-A0F7-5F295BA976D7}"/>
              </a:ext>
            </a:extLst>
          </p:cNvPr>
          <p:cNvPicPr>
            <a:picLocks noChangeAspect="1"/>
          </p:cNvPicPr>
          <p:nvPr/>
        </p:nvPicPr>
        <p:blipFill>
          <a:blip r:embed="rId3"/>
          <a:stretch>
            <a:fillRect/>
          </a:stretch>
        </p:blipFill>
        <p:spPr>
          <a:xfrm>
            <a:off x="2204983" y="3412114"/>
            <a:ext cx="466725" cy="399216"/>
          </a:xfrm>
          <a:prstGeom prst="rect">
            <a:avLst/>
          </a:prstGeom>
        </p:spPr>
      </p:pic>
    </p:spTree>
    <p:extLst>
      <p:ext uri="{BB962C8B-B14F-4D97-AF65-F5344CB8AC3E}">
        <p14:creationId xmlns:p14="http://schemas.microsoft.com/office/powerpoint/2010/main" val="4168158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tretch>
            <a:fillRect/>
          </a:stretch>
        </p:blipFill>
        <p:spPr bwMode="auto">
          <a:xfrm>
            <a:off x="2159566" y="862885"/>
            <a:ext cx="7361506" cy="5596950"/>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38966904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tretch>
            <a:fillRect/>
          </a:stretch>
        </p:blipFill>
        <p:spPr bwMode="auto">
          <a:xfrm>
            <a:off x="1236047" y="1090711"/>
            <a:ext cx="9768169" cy="4131738"/>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4010020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        For surfaces that are not quadratic, as long as the Hessian remains positive definite, Newton’s method can be applied iteratively. This implies a two-step iterative procedure. First, update or compute the inverse Hessian (i.e. by updating the quadratic approximation). Second, update the parameters according to Eq. </a:t>
            </a:r>
            <a:r>
              <a:rPr lang="en-US" altLang="zh-CN" dirty="0">
                <a:solidFill>
                  <a:srgbClr val="FF0000"/>
                </a:solidFill>
              </a:rPr>
              <a:t>8.27</a:t>
            </a:r>
            <a:r>
              <a:rPr lang="en-US" altLang="zh-CN" dirty="0"/>
              <a:t>.</a:t>
            </a:r>
          </a:p>
          <a:p>
            <a:pPr lvl="0">
              <a:spcBef>
                <a:spcPts val="0"/>
              </a:spcBef>
              <a:buClr>
                <a:srgbClr val="FF0000"/>
              </a:buClr>
            </a:pPr>
            <a:r>
              <a:rPr lang="en-US" altLang="zh-CN" dirty="0"/>
              <a:t>        In Sec. </a:t>
            </a:r>
            <a:r>
              <a:rPr lang="en-US" altLang="zh-CN" dirty="0">
                <a:solidFill>
                  <a:srgbClr val="FF0000"/>
                </a:solidFill>
              </a:rPr>
              <a:t>8.2.3</a:t>
            </a:r>
            <a:r>
              <a:rPr lang="en-US" altLang="zh-CN" dirty="0"/>
              <a:t>, we discussed how Newton’s method is appropriate only when the Hessian is positive definite. In deep learning, the surface of the objective function is typically non-convex with many features, such as saddle points, that are problematic for Newton’s method. If the eigenvalues of the Hessian are not all positive, for example, near a saddle point, then Newton’s method can actually cause updates to move in the wrong direction.</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276262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In some cases, a surrogate loss function actually results in being able to learn more. For example, the test set 0-1 loss often continues to decrease for a long time after the training set 0-1 loss has reached zero, when training using the log-likelihood surrogate. This is because even when the expected 0-1 loss is zero, one can improve the robustness of the classifier by further pushing the classes apart from each other, obtaining a more confident and reliable classifier, thus extracting more information from the training data than would have been possible by simply minimizing the average 0-1 loss on the training set.</a:t>
            </a:r>
          </a:p>
        </p:txBody>
      </p:sp>
    </p:spTree>
    <p:extLst>
      <p:ext uri="{BB962C8B-B14F-4D97-AF65-F5344CB8AC3E}">
        <p14:creationId xmlns:p14="http://schemas.microsoft.com/office/powerpoint/2010/main" val="3810612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dirty="0"/>
              <a:t>        This situation can be avoided by regularizing the Hessian. Common regularization strategies include adding a constant, </a:t>
            </a:r>
            <a:r>
              <a:rPr lang="el-GR" altLang="zh-CN" dirty="0"/>
              <a:t>α</a:t>
            </a:r>
            <a:r>
              <a:rPr lang="en-US" altLang="zh-CN" dirty="0"/>
              <a:t>, along the diagonal of the Hessian. The regularized update becomes</a:t>
            </a:r>
          </a:p>
          <a:p>
            <a:pPr lvl="0" algn="just">
              <a:lnSpc>
                <a:spcPct val="125000"/>
              </a:lnSpc>
              <a:spcBef>
                <a:spcPts val="0"/>
              </a:spcBef>
              <a:buClr>
                <a:srgbClr val="FF0000"/>
              </a:buClr>
            </a:pPr>
            <a:endParaRPr lang="en-US" altLang="zh-CN" dirty="0"/>
          </a:p>
          <a:p>
            <a:pPr lvl="0" algn="just">
              <a:lnSpc>
                <a:spcPct val="125000"/>
              </a:lnSpc>
              <a:spcBef>
                <a:spcPts val="0"/>
              </a:spcBef>
              <a:buClr>
                <a:srgbClr val="FF0000"/>
              </a:buClr>
            </a:pPr>
            <a:endParaRPr lang="en-US" altLang="zh-CN" dirty="0">
              <a:latin typeface="Times New Roman" panose="02020603050405020304" pitchFamily="18" charset="0"/>
              <a:cs typeface="Times New Roman" panose="02020603050405020304" pitchFamily="18" charset="0"/>
            </a:endParaRPr>
          </a:p>
          <a:p>
            <a:pPr lvl="0" algn="just">
              <a:lnSpc>
                <a:spcPct val="125000"/>
              </a:lnSpc>
              <a:spcBef>
                <a:spcPts val="0"/>
              </a:spcBef>
              <a:buClr>
                <a:srgbClr val="FF0000"/>
              </a:buClr>
            </a:pPr>
            <a:r>
              <a:rPr lang="en-US" altLang="zh-CN" dirty="0"/>
              <a:t>This regularization strategy is used in approximations to Newton’s method, such as the Levenberg–Marquardt algorithm (</a:t>
            </a:r>
            <a:r>
              <a:rPr lang="en-US" altLang="zh-CN" dirty="0">
                <a:solidFill>
                  <a:srgbClr val="00FF00"/>
                </a:solidFill>
              </a:rPr>
              <a:t>Levenberg</a:t>
            </a:r>
            <a:r>
              <a:rPr lang="en-US" altLang="zh-CN" dirty="0"/>
              <a:t>, </a:t>
            </a:r>
            <a:r>
              <a:rPr lang="en-US" altLang="zh-CN" dirty="0">
                <a:solidFill>
                  <a:srgbClr val="00FF00"/>
                </a:solidFill>
              </a:rPr>
              <a:t>1944</a:t>
            </a:r>
            <a:r>
              <a:rPr lang="en-US" altLang="zh-CN" dirty="0"/>
              <a:t>; </a:t>
            </a:r>
            <a:r>
              <a:rPr lang="en-US" altLang="zh-CN" dirty="0">
                <a:solidFill>
                  <a:srgbClr val="00FF00"/>
                </a:solidFill>
              </a:rPr>
              <a:t>Marquardt</a:t>
            </a:r>
            <a:r>
              <a:rPr lang="en-US" altLang="zh-CN" dirty="0"/>
              <a:t>, </a:t>
            </a:r>
            <a:r>
              <a:rPr lang="en-US" altLang="zh-CN" dirty="0">
                <a:solidFill>
                  <a:srgbClr val="00FF00"/>
                </a:solidFill>
              </a:rPr>
              <a:t>1963</a:t>
            </a:r>
            <a:r>
              <a:rPr lang="en-US" altLang="zh-CN" dirty="0"/>
              <a:t>), and works fairly well as long as the negative eigenvalues of the Hessian are still relatively close to zero. In cases where there are more extreme directions of curvature, the value of </a:t>
            </a:r>
            <a:r>
              <a:rPr lang="el-GR" altLang="zh-CN" dirty="0"/>
              <a:t>α</a:t>
            </a:r>
            <a:r>
              <a:rPr lang="en-US" altLang="zh-CN" dirty="0"/>
              <a:t> would have to be sufficiently large to offset the negative eigenvalues. </a:t>
            </a:r>
            <a:endParaRPr lang="en-US" altLang="zh-CN"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5" name="图片 4" descr="1588415168(1).png"/>
          <p:cNvPicPr>
            <a:picLocks noChangeAspect="1"/>
          </p:cNvPicPr>
          <p:nvPr/>
        </p:nvPicPr>
        <p:blipFill>
          <a:blip r:embed="rId2" cstate="print"/>
          <a:stretch>
            <a:fillRect/>
          </a:stretch>
        </p:blipFill>
        <p:spPr>
          <a:xfrm>
            <a:off x="2213727" y="2718989"/>
            <a:ext cx="8031941" cy="522948"/>
          </a:xfrm>
          <a:prstGeom prst="rect">
            <a:avLst/>
          </a:prstGeom>
        </p:spPr>
      </p:pic>
    </p:spTree>
    <p:extLst>
      <p:ext uri="{BB962C8B-B14F-4D97-AF65-F5344CB8AC3E}">
        <p14:creationId xmlns:p14="http://schemas.microsoft.com/office/powerpoint/2010/main" val="3052330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buClr>
                <a:srgbClr val="FF0000"/>
              </a:buClr>
            </a:pPr>
            <a:r>
              <a:rPr lang="en-US" altLang="zh-CN" sz="2400" dirty="0"/>
              <a:t>However, as </a:t>
            </a:r>
            <a:r>
              <a:rPr lang="el-GR" altLang="zh-CN" sz="2400" i="1" dirty="0"/>
              <a:t>α</a:t>
            </a:r>
            <a:r>
              <a:rPr lang="en-US" altLang="zh-CN" sz="2400" dirty="0"/>
              <a:t> increases in size, the Hessian becomes dominated by the </a:t>
            </a:r>
            <a:r>
              <a:rPr lang="el-GR" altLang="zh-CN" sz="2400" i="1" dirty="0"/>
              <a:t>α</a:t>
            </a:r>
            <a:r>
              <a:rPr lang="en-US" altLang="zh-CN" sz="2400" i="1" dirty="0"/>
              <a:t> </a:t>
            </a:r>
            <a:r>
              <a:rPr lang="en-US" altLang="zh-CN" sz="2400" b="1" i="1" dirty="0"/>
              <a:t>I </a:t>
            </a:r>
            <a:r>
              <a:rPr lang="en-US" altLang="zh-CN" sz="2400" dirty="0"/>
              <a:t>diagonal and the direction chosen by Newton’s method converges to the standard gradient divided by </a:t>
            </a:r>
            <a:r>
              <a:rPr lang="el-GR" altLang="zh-CN" sz="2400" i="1" dirty="0"/>
              <a:t>α</a:t>
            </a:r>
            <a:r>
              <a:rPr lang="el-GR" altLang="zh-CN" sz="2400" dirty="0"/>
              <a:t>.</a:t>
            </a:r>
            <a:r>
              <a:rPr lang="en-US" altLang="zh-CN" sz="2400" dirty="0"/>
              <a:t> When strong negative curvature is present, </a:t>
            </a:r>
            <a:r>
              <a:rPr lang="el-GR" altLang="zh-CN" sz="2400" dirty="0"/>
              <a:t>α</a:t>
            </a:r>
            <a:r>
              <a:rPr lang="en-US" altLang="zh-CN" sz="2400" dirty="0"/>
              <a:t> may need to be so large that Newton’s method would make smaller steps than gradient descent with a properly chosen learning rate.</a:t>
            </a:r>
          </a:p>
          <a:p>
            <a:pPr lvl="0">
              <a:spcBef>
                <a:spcPts val="0"/>
              </a:spcBef>
              <a:buClr>
                <a:srgbClr val="FF0000"/>
              </a:buClr>
            </a:pPr>
            <a:r>
              <a:rPr lang="en-US" altLang="zh-CN" sz="2400" dirty="0"/>
              <a:t>        Beyond the challenges created by certain features of the objective function, such as saddle points, the application of Newton’s method for training large neural networks is limited by the significant computational burden it imposes. The number of elements in the Hessian is squared in the number of parameters, so with </a:t>
            </a:r>
            <a:r>
              <a:rPr lang="en-US" altLang="zh-CN" sz="2400" i="1" dirty="0"/>
              <a:t>k</a:t>
            </a:r>
            <a:r>
              <a:rPr lang="en-US" altLang="zh-CN" sz="2400" dirty="0"/>
              <a:t> parameters (and for even very small neural networks the number of parameters </a:t>
            </a:r>
            <a:r>
              <a:rPr lang="en-US" altLang="zh-CN" sz="2400" i="1" dirty="0"/>
              <a:t>k</a:t>
            </a:r>
            <a:r>
              <a:rPr lang="en-US" altLang="zh-CN" sz="2400" dirty="0"/>
              <a:t> can be in the millions), Newton’s method would require the inversion of a </a:t>
            </a:r>
            <a:r>
              <a:rPr lang="en-US" altLang="zh-CN" sz="2400" i="1" dirty="0" err="1"/>
              <a:t>k</a:t>
            </a:r>
            <a:r>
              <a:rPr lang="en-US" altLang="zh-CN" sz="2400" dirty="0" err="1"/>
              <a:t>×</a:t>
            </a:r>
            <a:r>
              <a:rPr lang="en-US" altLang="zh-CN" sz="2400" i="1" dirty="0" err="1"/>
              <a:t>k</a:t>
            </a:r>
            <a:r>
              <a:rPr lang="en-US" altLang="zh-CN" dirty="0"/>
              <a:t> matrix—with computational complexity of          .</a:t>
            </a:r>
            <a:endParaRPr lang="en-US" altLang="zh-CN" sz="24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pic>
        <p:nvPicPr>
          <p:cNvPr id="2" name="图片 1">
            <a:extLst>
              <a:ext uri="{FF2B5EF4-FFF2-40B4-BE49-F238E27FC236}">
                <a16:creationId xmlns:a16="http://schemas.microsoft.com/office/drawing/2014/main" id="{C1943EFF-62D1-4605-9A9F-300317693D4F}"/>
              </a:ext>
            </a:extLst>
          </p:cNvPr>
          <p:cNvPicPr>
            <a:picLocks noChangeAspect="1"/>
          </p:cNvPicPr>
          <p:nvPr/>
        </p:nvPicPr>
        <p:blipFill>
          <a:blip r:embed="rId2"/>
          <a:stretch>
            <a:fillRect/>
          </a:stretch>
        </p:blipFill>
        <p:spPr>
          <a:xfrm>
            <a:off x="10790432" y="5311653"/>
            <a:ext cx="646602" cy="374349"/>
          </a:xfrm>
          <a:prstGeom prst="rect">
            <a:avLst/>
          </a:prstGeom>
        </p:spPr>
      </p:pic>
    </p:spTree>
    <p:extLst>
      <p:ext uri="{BB962C8B-B14F-4D97-AF65-F5344CB8AC3E}">
        <p14:creationId xmlns:p14="http://schemas.microsoft.com/office/powerpoint/2010/main" val="21201321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9E5842F-8A13-4422-B11E-D6856C3051D2}"/>
              </a:ext>
            </a:extLst>
          </p:cNvPr>
          <p:cNvSpPr>
            <a:spLocks noGrp="1"/>
          </p:cNvSpPr>
          <p:nvPr>
            <p:ph idx="1"/>
          </p:nvPr>
        </p:nvSpPr>
        <p:spPr/>
        <p:txBody>
          <a:bodyPr/>
          <a:lstStyle/>
          <a:p>
            <a:r>
              <a:rPr lang="en-US" altLang="zh-CN" dirty="0"/>
              <a:t>Also, since the parameters will change with every update, the inverse Hessian has to be computed </a:t>
            </a:r>
            <a:r>
              <a:rPr lang="en-US" altLang="zh-CN" b="1" dirty="0"/>
              <a:t>at every training iteration</a:t>
            </a:r>
            <a:r>
              <a:rPr lang="en-US" altLang="zh-CN" dirty="0"/>
              <a:t>. As a consequence, only networks a with very small number of parameters can be practically trained via Newton’s method. In the remainder of this section, we will discuss alternatives that attempt to gain some of the advantages of Newton’s method while side-stepping the computational hurdles.</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8.6.1 Newton’s Method</a:t>
            </a:r>
            <a:endParaRPr lang="zh-CN" altLang="en-US" sz="3600" dirty="0"/>
          </a:p>
        </p:txBody>
      </p:sp>
    </p:spTree>
    <p:extLst>
      <p:ext uri="{BB962C8B-B14F-4D97-AF65-F5344CB8AC3E}">
        <p14:creationId xmlns:p14="http://schemas.microsoft.com/office/powerpoint/2010/main" val="20079249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lgn="just">
              <a:lnSpc>
                <a:spcPct val="125000"/>
              </a:lnSpc>
              <a:spcBef>
                <a:spcPts val="0"/>
              </a:spcBef>
              <a:buClr>
                <a:srgbClr val="FF0000"/>
              </a:buClr>
            </a:pPr>
            <a:r>
              <a:rPr lang="en-US" altLang="zh-CN" dirty="0"/>
              <a:t>Conjugate gradients is a method to efficiently avoid the calculation of the inverse Hessian by iteratively descending conjugate directions. The inspiration for this approach follows from a careful study of the weakness of the method of steepest descent (see Sec. </a:t>
            </a:r>
            <a:r>
              <a:rPr lang="en-US" altLang="zh-CN" dirty="0">
                <a:solidFill>
                  <a:srgbClr val="FF0000"/>
                </a:solidFill>
              </a:rPr>
              <a:t>4.3</a:t>
            </a:r>
            <a:r>
              <a:rPr lang="en-US" altLang="zh-CN" dirty="0"/>
              <a:t> for details), where line searches are applied iteratively in the direction associated with the gradient. Fig. </a:t>
            </a:r>
            <a:r>
              <a:rPr lang="en-US" altLang="zh-CN" dirty="0">
                <a:solidFill>
                  <a:srgbClr val="FF0000"/>
                </a:solidFill>
              </a:rPr>
              <a:t>8.6</a:t>
            </a:r>
            <a:r>
              <a:rPr lang="en-US" altLang="zh-CN" dirty="0"/>
              <a:t> illustrates how the method of steepest descent, when applied in a quadratic bowl, progresses in a rather ineffective back-and-forth, zig-zag pattern. This happens because each line search direction, when given by the gradient, is guaranteed to be orthogonal to the previous line search direction.</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4284176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98E468B-E84C-4924-A134-8A1766DC0226}"/>
                  </a:ext>
                </a:extLst>
              </p:cNvPr>
              <p:cNvSpPr>
                <a:spLocks noGrp="1"/>
              </p:cNvSpPr>
              <p:nvPr>
                <p:ph idx="1"/>
              </p:nvPr>
            </p:nvSpPr>
            <p:spPr/>
            <p:txBody>
              <a:bodyPr>
                <a:normAutofit/>
              </a:bodyPr>
              <a:lstStyle/>
              <a:p>
                <a:pPr>
                  <a:spcBef>
                    <a:spcPts val="0"/>
                  </a:spcBef>
                </a:pPr>
                <a:r>
                  <a:rPr lang="en-US" altLang="zh-CN" dirty="0"/>
                  <a:t>        Let the previous search direction be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i="1" smtClean="0">
                            <a:latin typeface="Cambria Math" panose="02040503050406030204" pitchFamily="18" charset="0"/>
                          </a:rPr>
                          <m:t>1</m:t>
                        </m:r>
                      </m:sub>
                    </m:sSub>
                  </m:oMath>
                </a14:m>
                <a:r>
                  <a:rPr lang="en-US" altLang="zh-CN" dirty="0"/>
                  <a:t>. At the minimum, where the line search terminates, the directional derivative is zero in direction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m:t>
                        </m:r>
                      </m:e>
                      <m:sub>
                        <m:r>
                          <a:rPr lang="en-US" altLang="zh-CN" i="1" smtClean="0">
                            <a:latin typeface="Cambria Math" panose="02040503050406030204" pitchFamily="18" charset="0"/>
                          </a:rPr>
                          <m:t>𝜃</m:t>
                        </m:r>
                      </m:sub>
                    </m:sSub>
                    <m:r>
                      <a:rPr lang="en-US" altLang="zh-CN" i="1" smtClean="0">
                        <a:latin typeface="Cambria Math" panose="02040503050406030204" pitchFamily="18" charset="0"/>
                      </a:rPr>
                      <m:t>𝐽</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𝜽</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i="1" smtClean="0">
                            <a:latin typeface="Cambria Math" panose="02040503050406030204" pitchFamily="18" charset="0"/>
                          </a:rPr>
                          <m:t>𝑡</m:t>
                        </m:r>
                        <m:r>
                          <a:rPr lang="en-US" altLang="zh-CN" i="1" smtClean="0">
                            <a:latin typeface="Cambria Math" panose="02040503050406030204" pitchFamily="18" charset="0"/>
                          </a:rPr>
                          <m:t>−</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r>
                      <a:rPr lang="en-US" altLang="zh-CN" i="1" smtClean="0">
                        <a:latin typeface="Cambria Math" panose="02040503050406030204" pitchFamily="18" charset="0"/>
                      </a:rPr>
                      <m:t>0</m:t>
                    </m:r>
                  </m:oMath>
                </a14:m>
                <a:r>
                  <a:rPr lang="en-US" altLang="zh-CN" dirty="0"/>
                  <a:t>. Since the gradient at this point defines the current search direction,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ⅆ</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m:t>
                        </m:r>
                      </m:e>
                      <m:sub>
                        <m:r>
                          <a:rPr lang="en-US" altLang="zh-CN" b="1" i="1" smtClean="0">
                            <a:latin typeface="Cambria Math" panose="02040503050406030204" pitchFamily="18" charset="0"/>
                          </a:rPr>
                          <m:t>𝜽</m:t>
                        </m:r>
                      </m:sub>
                    </m:sSub>
                    <m:r>
                      <a:rPr lang="en-US" altLang="zh-CN" i="1" smtClean="0">
                        <a:latin typeface="Cambria Math" panose="02040503050406030204" pitchFamily="18" charset="0"/>
                      </a:rPr>
                      <m:t>𝐽</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𝜽</m:t>
                        </m:r>
                      </m:e>
                    </m:d>
                  </m:oMath>
                </a14:m>
                <a:r>
                  <a:rPr lang="en-US" altLang="zh-CN" dirty="0"/>
                  <a:t>  will have no contribution in the direction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Sub>
                  </m:oMath>
                </a14:m>
                <a:r>
                  <a:rPr lang="en-US" altLang="zh-CN" dirty="0"/>
                  <a:t>. Thus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sub>
                    </m:sSub>
                  </m:oMath>
                </a14:m>
                <a:r>
                  <a:rPr lang="en-US" altLang="zh-CN" dirty="0"/>
                  <a:t> is orthogonal to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Sub>
                  </m:oMath>
                </a14:m>
                <a:r>
                  <a:rPr lang="en-US" altLang="zh-CN" dirty="0"/>
                  <a:t>.This relationship between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𝒅</m:t>
                        </m:r>
                      </m:e>
                      <m:sub>
                        <m:r>
                          <a:rPr lang="en-US" altLang="zh-CN" i="1">
                            <a:latin typeface="Cambria Math" panose="02040503050406030204" pitchFamily="18" charset="0"/>
                          </a:rPr>
                          <m:t>𝑡</m:t>
                        </m:r>
                      </m:sub>
                    </m:sSub>
                  </m:oMath>
                </a14:m>
                <a:r>
                  <a:rPr lang="en-US" altLang="zh-CN" dirty="0"/>
                  <a:t> is illustrated in Fig. </a:t>
                </a:r>
                <a:r>
                  <a:rPr lang="en-US" altLang="zh-CN" dirty="0">
                    <a:solidFill>
                      <a:srgbClr val="FF0000"/>
                    </a:solidFill>
                  </a:rPr>
                  <a:t>8.6</a:t>
                </a:r>
                <a:r>
                  <a:rPr lang="en-US" altLang="zh-CN" dirty="0"/>
                  <a:t> for multiple iterations of steepest descent. As demonstrated in the figure, the choice of orthogonal directions of descent do not preserve the minimum along the previous search directions. This gives rise to the zig-zag pattern of progress, where by descending to the minimum in the current gradient direction, we must re-minimize the objective in the previous gradient direction.</a:t>
                </a:r>
              </a:p>
              <a:p>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C98E468B-E84C-4924-A134-8A1766DC0226}"/>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38804479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CCBD5E-30FD-4BE9-9ABD-B211091C298F}"/>
                  </a:ext>
                </a:extLst>
              </p:cNvPr>
              <p:cNvSpPr>
                <a:spLocks noGrp="1"/>
              </p:cNvSpPr>
              <p:nvPr>
                <p:ph idx="1"/>
              </p:nvPr>
            </p:nvSpPr>
            <p:spPr/>
            <p:txBody>
              <a:bodyPr>
                <a:normAutofit/>
              </a:bodyPr>
              <a:lstStyle/>
              <a:p>
                <a:r>
                  <a:rPr lang="en-US" altLang="zh-CN" dirty="0"/>
                  <a:t>Thus, by following the gradient at the end of each line search we are, in a sense, undoing progress we have already made in the direction of the previous line search. The method of conjugate gradients seeks to address this problem. </a:t>
                </a:r>
              </a:p>
              <a:p>
                <a:r>
                  <a:rPr lang="en-US" altLang="zh-CN" dirty="0"/>
                  <a:t>        In the method of conjugate gradients, we seek to find a search direction that is  </a:t>
                </a:r>
                <a:r>
                  <a:rPr lang="en-US" altLang="zh-CN" i="1" dirty="0"/>
                  <a:t>conjugate </a:t>
                </a:r>
                <a:r>
                  <a:rPr lang="en-US" altLang="zh-CN" dirty="0"/>
                  <a:t>to the previous line search direction, i.e. it will not undo progress made  in that direction. At training iteration </a:t>
                </a:r>
                <a:r>
                  <a:rPr lang="en-US" altLang="zh-CN" i="1" dirty="0"/>
                  <a:t>t</a:t>
                </a:r>
                <a:r>
                  <a:rPr lang="en-US" altLang="zh-CN" dirty="0"/>
                  <a:t>, the next search direction </a:t>
                </a:r>
                <a:r>
                  <a:rPr lang="en-US" altLang="zh-CN" b="1" i="1" dirty="0"/>
                  <a:t>     </a:t>
                </a:r>
                <a:r>
                  <a:rPr lang="en-US" altLang="zh-CN" i="1" dirty="0"/>
                  <a:t> </a:t>
                </a:r>
                <a:r>
                  <a:rPr lang="en-US" altLang="zh-CN" dirty="0"/>
                  <a:t>takes the  form:</a:t>
                </a:r>
              </a:p>
              <a:p>
                <a:endParaRPr lang="en-US" altLang="zh-CN" dirty="0"/>
              </a:p>
              <a:p>
                <a:r>
                  <a:rPr lang="en-US" altLang="zh-CN" dirty="0"/>
                  <a:t>Where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𝛽</m:t>
                        </m:r>
                      </m:e>
                      <m:sub>
                        <m:r>
                          <a:rPr lang="en-US" altLang="zh-CN" i="1" smtClean="0">
                            <a:latin typeface="Cambria Math" panose="02040503050406030204" pitchFamily="18" charset="0"/>
                          </a:rPr>
                          <m:t>𝑡</m:t>
                        </m:r>
                      </m:sub>
                    </m:sSub>
                  </m:oMath>
                </a14:m>
                <a:r>
                  <a:rPr lang="en-US" altLang="zh-CN" dirty="0"/>
                  <a:t> is a coefficient whose magnitude controls how much of the direction, </a:t>
                </a:r>
                <a:r>
                  <a:rPr lang="en-US" altLang="zh-CN" b="1" i="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𝑑</m:t>
                        </m:r>
                      </m:e>
                      <m:sub>
                        <m:r>
                          <a:rPr lang="en-US" altLang="zh-CN" b="1" i="1" smtClean="0">
                            <a:latin typeface="Cambria Math" panose="02040503050406030204" pitchFamily="18" charset="0"/>
                          </a:rPr>
                          <m:t>𝑡</m:t>
                        </m:r>
                        <m:r>
                          <a:rPr lang="en-US" altLang="zh-CN" b="1" i="1" smtClean="0">
                            <a:latin typeface="Cambria Math" panose="02040503050406030204" pitchFamily="18" charset="0"/>
                          </a:rPr>
                          <m:t>−</m:t>
                        </m:r>
                        <m:r>
                          <a:rPr lang="en-US" altLang="zh-CN" b="1" i="1" smtClean="0">
                            <a:latin typeface="Cambria Math" panose="02040503050406030204" pitchFamily="18" charset="0"/>
                          </a:rPr>
                          <m:t>1</m:t>
                        </m:r>
                      </m:sub>
                    </m:sSub>
                  </m:oMath>
                </a14:m>
                <a:r>
                  <a:rPr lang="en-US" altLang="zh-CN" dirty="0"/>
                  <a:t>,  we should add back to the current search direction.</a:t>
                </a:r>
              </a:p>
              <a:p>
                <a:endParaRPr lang="zh-CN" altLang="en-US" dirty="0"/>
              </a:p>
            </p:txBody>
          </p:sp>
        </mc:Choice>
        <mc:Fallback xmlns="">
          <p:sp>
            <p:nvSpPr>
              <p:cNvPr id="3" name="内容占位符 2">
                <a:extLst>
                  <a:ext uri="{FF2B5EF4-FFF2-40B4-BE49-F238E27FC236}">
                    <a16:creationId xmlns:a16="http://schemas.microsoft.com/office/drawing/2014/main" id="{DFCCBD5E-30FD-4BE9-9ABD-B211091C298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3A7227AD-83A1-4202-900A-FB5C309D0842}"/>
              </a:ext>
            </a:extLst>
          </p:cNvPr>
          <p:cNvSpPr>
            <a:spLocks noGrp="1"/>
          </p:cNvSpPr>
          <p:nvPr>
            <p:ph type="title"/>
          </p:nvPr>
        </p:nvSpPr>
        <p:spPr/>
        <p:txBody>
          <a:bodyPr/>
          <a:lstStyle/>
          <a:p>
            <a:r>
              <a:rPr lang="en-US" altLang="zh-CN" dirty="0"/>
              <a:t>8.6.2 Conjugate Gradients</a:t>
            </a:r>
            <a:endParaRPr lang="zh-CN" altLang="en-US" dirty="0"/>
          </a:p>
        </p:txBody>
      </p:sp>
      <p:pic>
        <p:nvPicPr>
          <p:cNvPr id="4" name="图片 3">
            <a:extLst>
              <a:ext uri="{FF2B5EF4-FFF2-40B4-BE49-F238E27FC236}">
                <a16:creationId xmlns:a16="http://schemas.microsoft.com/office/drawing/2014/main" id="{708258DD-F2B4-4352-93B1-FFC4FC0E7DC6}"/>
              </a:ext>
            </a:extLst>
          </p:cNvPr>
          <p:cNvPicPr>
            <a:picLocks noChangeAspect="1"/>
          </p:cNvPicPr>
          <p:nvPr/>
        </p:nvPicPr>
        <p:blipFill>
          <a:blip r:embed="rId3"/>
          <a:stretch>
            <a:fillRect/>
          </a:stretch>
        </p:blipFill>
        <p:spPr>
          <a:xfrm>
            <a:off x="8746459" y="3866820"/>
            <a:ext cx="334402" cy="286630"/>
          </a:xfrm>
          <a:prstGeom prst="rect">
            <a:avLst/>
          </a:prstGeom>
        </p:spPr>
      </p:pic>
      <p:pic>
        <p:nvPicPr>
          <p:cNvPr id="5" name="图片 4">
            <a:extLst>
              <a:ext uri="{FF2B5EF4-FFF2-40B4-BE49-F238E27FC236}">
                <a16:creationId xmlns:a16="http://schemas.microsoft.com/office/drawing/2014/main" id="{202B5445-3043-416D-B166-E6D6760D99D4}"/>
              </a:ext>
            </a:extLst>
          </p:cNvPr>
          <p:cNvPicPr>
            <a:picLocks noChangeAspect="1"/>
          </p:cNvPicPr>
          <p:nvPr/>
        </p:nvPicPr>
        <p:blipFill>
          <a:blip r:embed="rId4"/>
          <a:stretch>
            <a:fillRect/>
          </a:stretch>
        </p:blipFill>
        <p:spPr>
          <a:xfrm>
            <a:off x="3217748" y="4260538"/>
            <a:ext cx="6329273" cy="735667"/>
          </a:xfrm>
          <a:prstGeom prst="rect">
            <a:avLst/>
          </a:prstGeom>
        </p:spPr>
      </p:pic>
    </p:spTree>
    <p:extLst>
      <p:ext uri="{BB962C8B-B14F-4D97-AF65-F5344CB8AC3E}">
        <p14:creationId xmlns:p14="http://schemas.microsoft.com/office/powerpoint/2010/main" val="20802829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a:xfrm>
            <a:off x="4236440" y="1043189"/>
            <a:ext cx="7560608" cy="5133774"/>
          </a:xfrm>
        </p:spPr>
        <p:txBody>
          <a:bodyPr>
            <a:noAutofit/>
          </a:bodyPr>
          <a:lstStyle/>
          <a:p>
            <a:pPr lvl="0" algn="just">
              <a:lnSpc>
                <a:spcPct val="125000"/>
              </a:lnSpc>
              <a:spcBef>
                <a:spcPts val="0"/>
              </a:spcBef>
              <a:buClr>
                <a:srgbClr val="FF0000"/>
              </a:buClr>
            </a:pPr>
            <a:r>
              <a:rPr lang="en-US" altLang="zh-CN" sz="2500" dirty="0"/>
              <a:t>Figure 8.6: The method of steepest descent applied to a quadratic cost surface. The method of steepest descent involves jumping to the point of lowest cost along the line defined by the gradient at the initial point on each step. This resolves some of the problems seen with using a fixed learning rate in Fig. </a:t>
            </a:r>
            <a:r>
              <a:rPr lang="en-US" altLang="zh-CN" sz="2500" dirty="0">
                <a:solidFill>
                  <a:srgbClr val="FF0000"/>
                </a:solidFill>
              </a:rPr>
              <a:t>4.6</a:t>
            </a:r>
            <a:r>
              <a:rPr lang="en-US" altLang="zh-CN" sz="2500" dirty="0"/>
              <a:t>, but even with the optimal step size the algorithm still makes back-and-forth progress toward the optimum. By definition, at the minimum of the objective along a given direction, the gradient at the final point is orthogonal to that direction.</a:t>
            </a:r>
            <a:endParaRPr lang="zh-CN" altLang="en-US" sz="25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pic>
        <p:nvPicPr>
          <p:cNvPr id="12290" name="Picture 2"/>
          <p:cNvPicPr>
            <a:picLocks noChangeAspect="1" noChangeArrowheads="1"/>
          </p:cNvPicPr>
          <p:nvPr/>
        </p:nvPicPr>
        <p:blipFill>
          <a:blip r:embed="rId2" cstate="print"/>
          <a:srcRect/>
          <a:stretch>
            <a:fillRect/>
          </a:stretch>
        </p:blipFill>
        <p:spPr bwMode="auto">
          <a:xfrm>
            <a:off x="303576" y="1574902"/>
            <a:ext cx="3932864" cy="3589331"/>
          </a:xfrm>
          <a:prstGeom prst="rect">
            <a:avLst/>
          </a:prstGeom>
          <a:noFill/>
          <a:ln w="9525">
            <a:noFill/>
            <a:miter lim="800000"/>
            <a:headEnd/>
            <a:tailEnd/>
          </a:ln>
        </p:spPr>
      </p:pic>
    </p:spTree>
    <p:extLst>
      <p:ext uri="{BB962C8B-B14F-4D97-AF65-F5344CB8AC3E}">
        <p14:creationId xmlns:p14="http://schemas.microsoft.com/office/powerpoint/2010/main" val="40660296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3F945F3-2A77-4FDE-B7FC-1F8F8FAB5344}"/>
              </a:ext>
            </a:extLst>
          </p:cNvPr>
          <p:cNvSpPr>
            <a:spLocks noGrp="1"/>
          </p:cNvSpPr>
          <p:nvPr>
            <p:ph idx="1"/>
          </p:nvPr>
        </p:nvSpPr>
        <p:spPr/>
        <p:txBody>
          <a:bodyPr/>
          <a:lstStyle/>
          <a:p>
            <a:r>
              <a:rPr lang="en-US" altLang="zh-CN" dirty="0"/>
              <a:t>Two directions,  </a:t>
            </a:r>
            <a:r>
              <a:rPr lang="en-US" altLang="zh-CN" b="1" i="1" dirty="0"/>
              <a:t>                  </a:t>
            </a:r>
            <a:r>
              <a:rPr lang="en-US" altLang="zh-CN" dirty="0"/>
              <a:t>, are defined as conjugate if          </a:t>
            </a:r>
            <a:r>
              <a:rPr lang="en-US" altLang="zh-CN" b="1" i="1" dirty="0"/>
              <a:t>                 </a:t>
            </a:r>
            <a:r>
              <a:rPr lang="en-US" altLang="zh-CN" dirty="0"/>
              <a:t>.</a:t>
            </a:r>
          </a:p>
          <a:p>
            <a:endParaRPr lang="en-US" altLang="zh-CN" dirty="0"/>
          </a:p>
          <a:p>
            <a:r>
              <a:rPr lang="en-US" altLang="zh-CN" dirty="0"/>
              <a:t>        The straightforward way to impose conjugacy would involve calculation of the  eigenvectors of </a:t>
            </a:r>
            <a:r>
              <a:rPr lang="en-US" altLang="zh-CN" b="1" i="1" dirty="0"/>
              <a:t>H </a:t>
            </a:r>
            <a:r>
              <a:rPr lang="en-US" altLang="zh-CN" dirty="0"/>
              <a:t>to choose </a:t>
            </a:r>
            <a:r>
              <a:rPr lang="en-US" altLang="zh-CN" i="1" dirty="0"/>
              <a:t>      .</a:t>
            </a:r>
            <a:r>
              <a:rPr lang="en-US" altLang="zh-CN" dirty="0"/>
              <a:t> which would not satisfy our goal of developing  a method that is more computationally viable than Newton’s method for large  problems.</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pic>
        <p:nvPicPr>
          <p:cNvPr id="7" name="图片 6">
            <a:extLst>
              <a:ext uri="{FF2B5EF4-FFF2-40B4-BE49-F238E27FC236}">
                <a16:creationId xmlns:a16="http://schemas.microsoft.com/office/drawing/2014/main" id="{3F487BFF-40F5-4841-AC72-A88DCF287C05}"/>
              </a:ext>
            </a:extLst>
          </p:cNvPr>
          <p:cNvPicPr>
            <a:picLocks noChangeAspect="1"/>
          </p:cNvPicPr>
          <p:nvPr/>
        </p:nvPicPr>
        <p:blipFill rotWithShape="1">
          <a:blip r:embed="rId2"/>
          <a:srcRect r="2789" b="10184"/>
          <a:stretch/>
        </p:blipFill>
        <p:spPr>
          <a:xfrm>
            <a:off x="2642444" y="1113703"/>
            <a:ext cx="1471246" cy="376240"/>
          </a:xfrm>
          <a:prstGeom prst="rect">
            <a:avLst/>
          </a:prstGeom>
        </p:spPr>
      </p:pic>
      <p:pic>
        <p:nvPicPr>
          <p:cNvPr id="8" name="图片 7">
            <a:extLst>
              <a:ext uri="{FF2B5EF4-FFF2-40B4-BE49-F238E27FC236}">
                <a16:creationId xmlns:a16="http://schemas.microsoft.com/office/drawing/2014/main" id="{E2C0A55A-6EC4-498E-9EF8-587FF7C4B7B0}"/>
              </a:ext>
            </a:extLst>
          </p:cNvPr>
          <p:cNvPicPr>
            <a:picLocks noChangeAspect="1"/>
          </p:cNvPicPr>
          <p:nvPr/>
        </p:nvPicPr>
        <p:blipFill>
          <a:blip r:embed="rId3"/>
          <a:stretch>
            <a:fillRect/>
          </a:stretch>
        </p:blipFill>
        <p:spPr>
          <a:xfrm>
            <a:off x="8062270" y="1085646"/>
            <a:ext cx="1936062" cy="438354"/>
          </a:xfrm>
          <a:prstGeom prst="rect">
            <a:avLst/>
          </a:prstGeom>
        </p:spPr>
      </p:pic>
      <p:pic>
        <p:nvPicPr>
          <p:cNvPr id="9" name="图片 8">
            <a:extLst>
              <a:ext uri="{FF2B5EF4-FFF2-40B4-BE49-F238E27FC236}">
                <a16:creationId xmlns:a16="http://schemas.microsoft.com/office/drawing/2014/main" id="{41D5557B-A877-4FF9-AE72-B6C3ECD7E8A7}"/>
              </a:ext>
            </a:extLst>
          </p:cNvPr>
          <p:cNvPicPr>
            <a:picLocks noChangeAspect="1"/>
          </p:cNvPicPr>
          <p:nvPr/>
        </p:nvPicPr>
        <p:blipFill>
          <a:blip r:embed="rId4"/>
          <a:stretch>
            <a:fillRect/>
          </a:stretch>
        </p:blipFill>
        <p:spPr>
          <a:xfrm>
            <a:off x="2898464" y="1638408"/>
            <a:ext cx="6772569" cy="654004"/>
          </a:xfrm>
          <a:prstGeom prst="rect">
            <a:avLst/>
          </a:prstGeom>
        </p:spPr>
      </p:pic>
      <p:pic>
        <p:nvPicPr>
          <p:cNvPr id="11" name="图片 10">
            <a:extLst>
              <a:ext uri="{FF2B5EF4-FFF2-40B4-BE49-F238E27FC236}">
                <a16:creationId xmlns:a16="http://schemas.microsoft.com/office/drawing/2014/main" id="{9E1817A3-F005-4709-8D4A-A0D383E28522}"/>
              </a:ext>
            </a:extLst>
          </p:cNvPr>
          <p:cNvPicPr>
            <a:picLocks noChangeAspect="1"/>
          </p:cNvPicPr>
          <p:nvPr/>
        </p:nvPicPr>
        <p:blipFill>
          <a:blip r:embed="rId5"/>
          <a:stretch>
            <a:fillRect/>
          </a:stretch>
        </p:blipFill>
        <p:spPr>
          <a:xfrm>
            <a:off x="4396588" y="2893136"/>
            <a:ext cx="355015" cy="399392"/>
          </a:xfrm>
          <a:prstGeom prst="rect">
            <a:avLst/>
          </a:prstGeom>
        </p:spPr>
      </p:pic>
    </p:spTree>
    <p:extLst>
      <p:ext uri="{BB962C8B-B14F-4D97-AF65-F5344CB8AC3E}">
        <p14:creationId xmlns:p14="http://schemas.microsoft.com/office/powerpoint/2010/main" val="21874166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AB2401-D0DE-48B4-AF17-CB3748BEE057}"/>
              </a:ext>
            </a:extLst>
          </p:cNvPr>
          <p:cNvSpPr>
            <a:spLocks noGrp="1"/>
          </p:cNvSpPr>
          <p:nvPr>
            <p:ph idx="1"/>
          </p:nvPr>
        </p:nvSpPr>
        <p:spPr/>
        <p:txBody>
          <a:bodyPr/>
          <a:lstStyle/>
          <a:p>
            <a:r>
              <a:rPr lang="en-US" altLang="zh-CN" dirty="0"/>
              <a:t>Can we calculate the conjugate directions without resorting to these calculations? Fortunately the answer to that is yes.</a:t>
            </a:r>
          </a:p>
          <a:p>
            <a:r>
              <a:rPr lang="en-US" altLang="zh-CN" dirty="0"/>
              <a:t>        Two popular methods for computing the </a:t>
            </a:r>
            <a:r>
              <a:rPr lang="en-US" altLang="zh-CN" i="1" dirty="0"/>
              <a:t>      </a:t>
            </a:r>
            <a:r>
              <a:rPr lang="en-US" altLang="zh-CN" dirty="0"/>
              <a:t>are:</a:t>
            </a:r>
          </a:p>
          <a:p>
            <a:endParaRPr lang="zh-CN" altLang="en-US" dirty="0"/>
          </a:p>
        </p:txBody>
      </p:sp>
      <p:sp>
        <p:nvSpPr>
          <p:cNvPr id="2" name="标题 1">
            <a:extLst>
              <a:ext uri="{FF2B5EF4-FFF2-40B4-BE49-F238E27FC236}">
                <a16:creationId xmlns:a16="http://schemas.microsoft.com/office/drawing/2014/main" id="{E3C0A8FD-64DF-4F54-AC05-0B7E5A5FD4BB}"/>
              </a:ext>
            </a:extLst>
          </p:cNvPr>
          <p:cNvSpPr>
            <a:spLocks noGrp="1"/>
          </p:cNvSpPr>
          <p:nvPr>
            <p:ph type="title"/>
          </p:nvPr>
        </p:nvSpPr>
        <p:spPr/>
        <p:txBody>
          <a:bodyPr/>
          <a:lstStyle/>
          <a:p>
            <a:r>
              <a:rPr lang="en-US" altLang="zh-CN" dirty="0"/>
              <a:t>8.6.2 Conjugate Gradients</a:t>
            </a:r>
            <a:endParaRPr lang="zh-CN" altLang="en-US" dirty="0"/>
          </a:p>
        </p:txBody>
      </p:sp>
      <p:pic>
        <p:nvPicPr>
          <p:cNvPr id="4" name="图片 3">
            <a:extLst>
              <a:ext uri="{FF2B5EF4-FFF2-40B4-BE49-F238E27FC236}">
                <a16:creationId xmlns:a16="http://schemas.microsoft.com/office/drawing/2014/main" id="{1F954882-3DE3-477D-BE1E-D4998BA3A624}"/>
              </a:ext>
            </a:extLst>
          </p:cNvPr>
          <p:cNvPicPr>
            <a:picLocks noChangeAspect="1"/>
          </p:cNvPicPr>
          <p:nvPr/>
        </p:nvPicPr>
        <p:blipFill>
          <a:blip r:embed="rId2"/>
          <a:stretch>
            <a:fillRect/>
          </a:stretch>
        </p:blipFill>
        <p:spPr>
          <a:xfrm>
            <a:off x="6580419" y="2231222"/>
            <a:ext cx="325389" cy="403482"/>
          </a:xfrm>
          <a:prstGeom prst="rect">
            <a:avLst/>
          </a:prstGeom>
        </p:spPr>
      </p:pic>
      <p:pic>
        <p:nvPicPr>
          <p:cNvPr id="5" name="图片 4">
            <a:extLst>
              <a:ext uri="{FF2B5EF4-FFF2-40B4-BE49-F238E27FC236}">
                <a16:creationId xmlns:a16="http://schemas.microsoft.com/office/drawing/2014/main" id="{32C2F4D6-E573-4E9D-AE28-2E8430F704AE}"/>
              </a:ext>
            </a:extLst>
          </p:cNvPr>
          <p:cNvPicPr>
            <a:picLocks noChangeAspect="1"/>
          </p:cNvPicPr>
          <p:nvPr/>
        </p:nvPicPr>
        <p:blipFill>
          <a:blip r:embed="rId3"/>
          <a:stretch>
            <a:fillRect/>
          </a:stretch>
        </p:blipFill>
        <p:spPr>
          <a:xfrm>
            <a:off x="802914" y="3069843"/>
            <a:ext cx="10226767" cy="2671980"/>
          </a:xfrm>
          <a:prstGeom prst="rect">
            <a:avLst/>
          </a:prstGeom>
        </p:spPr>
      </p:pic>
    </p:spTree>
    <p:extLst>
      <p:ext uri="{BB962C8B-B14F-4D97-AF65-F5344CB8AC3E}">
        <p14:creationId xmlns:p14="http://schemas.microsoft.com/office/powerpoint/2010/main" val="39426076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02F42D-8685-4368-87C8-5B04D3AC569B}"/>
              </a:ext>
            </a:extLst>
          </p:cNvPr>
          <p:cNvSpPr>
            <a:spLocks noGrp="1"/>
          </p:cNvSpPr>
          <p:nvPr>
            <p:ph idx="1"/>
          </p:nvPr>
        </p:nvSpPr>
        <p:spPr/>
        <p:txBody>
          <a:bodyPr/>
          <a:lstStyle/>
          <a:p>
            <a:r>
              <a:rPr lang="en-US" altLang="zh-CN" dirty="0"/>
              <a:t>For a quadratic surface, the conjugate directions ensure that the gradient along  the previous direction does not increase in magnitude. We therefore stay at the  minimum along the previous directions. As a consequence, in a </a:t>
            </a:r>
            <a:r>
              <a:rPr lang="en-US" altLang="zh-CN" i="1" dirty="0"/>
              <a:t>k</a:t>
            </a:r>
            <a:r>
              <a:rPr lang="en-US" altLang="zh-CN" dirty="0"/>
              <a:t>-dimensional  parameter space, conjugate gradients only requires </a:t>
            </a:r>
            <a:r>
              <a:rPr lang="en-US" altLang="zh-CN" i="1" dirty="0"/>
              <a:t>k </a:t>
            </a:r>
            <a:r>
              <a:rPr lang="en-US" altLang="zh-CN" dirty="0"/>
              <a:t>line searches to achieve the  minimum. The conjugate gradient algorithm is given in Algorithm </a:t>
            </a:r>
            <a:r>
              <a:rPr lang="en-US" altLang="zh-CN" dirty="0">
                <a:solidFill>
                  <a:srgbClr val="FF0000"/>
                </a:solidFill>
              </a:rPr>
              <a:t>8.9</a:t>
            </a:r>
            <a:r>
              <a:rPr lang="en-US" altLang="zh-CN" dirty="0"/>
              <a:t>.</a:t>
            </a:r>
            <a:endParaRPr lang="zh-CN" altLang="en-US" dirty="0"/>
          </a:p>
        </p:txBody>
      </p:sp>
      <p:sp>
        <p:nvSpPr>
          <p:cNvPr id="2" name="标题 1">
            <a:extLst>
              <a:ext uri="{FF2B5EF4-FFF2-40B4-BE49-F238E27FC236}">
                <a16:creationId xmlns:a16="http://schemas.microsoft.com/office/drawing/2014/main" id="{B6EDB07F-AE89-4FCF-9462-837157119833}"/>
              </a:ext>
            </a:extLst>
          </p:cNvPr>
          <p:cNvSpPr>
            <a:spLocks noGrp="1"/>
          </p:cNvSpPr>
          <p:nvPr>
            <p:ph type="title"/>
          </p:nvPr>
        </p:nvSpPr>
        <p:spPr/>
        <p:txBody>
          <a:bodyPr/>
          <a:lstStyle/>
          <a:p>
            <a:r>
              <a:rPr lang="en-US" altLang="zh-CN" dirty="0"/>
              <a:t>8.6.2 Conjugate Gradients</a:t>
            </a:r>
            <a:endParaRPr lang="zh-CN" altLang="en-US" dirty="0"/>
          </a:p>
        </p:txBody>
      </p:sp>
    </p:spTree>
    <p:extLst>
      <p:ext uri="{BB962C8B-B14F-4D97-AF65-F5344CB8AC3E}">
        <p14:creationId xmlns:p14="http://schemas.microsoft.com/office/powerpoint/2010/main" val="350621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8.1.2 </a:t>
            </a:r>
            <a:r>
              <a:rPr lang="en-US" altLang="zh-CN" sz="3600" dirty="0"/>
              <a:t>Surrogate Loss Functions and Early Stopping</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A very important difference between optimization in general and optimization as we use it for training algorithms is that training algorithms do not usually halt at a local minimum. Instead, a machine learning algorithm usually minimizes a surrogate loss function but halts when a convergence criterion based on early stopping (Sec. </a:t>
            </a:r>
            <a:r>
              <a:rPr lang="en-US" altLang="zh-CN" dirty="0">
                <a:solidFill>
                  <a:srgbClr val="FF0000"/>
                </a:solidFill>
              </a:rPr>
              <a:t>7.8</a:t>
            </a:r>
            <a:r>
              <a:rPr lang="en-US" altLang="zh-CN" dirty="0"/>
              <a:t>) is satisfied. Typically the early stopping criterion is based on the true underlying loss function, such as 0-1 loss measured on a validation set, and is designed to cause the algorithm to halt whenever overfitting begins to occur. Training often halts while the surrogate loss function still has large derivatives, which is very different from the pure optimization setting, where an optimization algorithm is considered to have converged when the gradient becomes very small.</a:t>
            </a:r>
          </a:p>
        </p:txBody>
      </p:sp>
    </p:spTree>
    <p:extLst>
      <p:ext uri="{BB962C8B-B14F-4D97-AF65-F5344CB8AC3E}">
        <p14:creationId xmlns:p14="http://schemas.microsoft.com/office/powerpoint/2010/main" val="1350054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tretch>
            <a:fillRect/>
          </a:stretch>
        </p:blipFill>
        <p:spPr bwMode="auto">
          <a:xfrm>
            <a:off x="2024920" y="862885"/>
            <a:ext cx="8459326" cy="5842715"/>
          </a:xfrm>
          <a:prstGeom prst="rect">
            <a:avLst/>
          </a:prstGeom>
          <a:noFill/>
          <a:ln w="9525">
            <a:noFill/>
            <a:miter lim="800000"/>
            <a:headEnd/>
            <a:tailEnd/>
          </a:ln>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42533432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F1BD83-364A-4561-A930-C258BDFA473F}"/>
              </a:ext>
            </a:extLst>
          </p:cNvPr>
          <p:cNvSpPr>
            <a:spLocks noGrp="1"/>
          </p:cNvSpPr>
          <p:nvPr>
            <p:ph idx="1"/>
          </p:nvPr>
        </p:nvSpPr>
        <p:spPr/>
        <p:txBody>
          <a:bodyPr>
            <a:noAutofit/>
          </a:bodyPr>
          <a:lstStyle/>
          <a:p>
            <a:r>
              <a:rPr lang="en-US" altLang="zh-CN" sz="2400" b="1" dirty="0"/>
              <a:t>Nonlinear Conjugate Gradients: </a:t>
            </a:r>
            <a:r>
              <a:rPr lang="en-US" altLang="zh-CN" sz="2400" dirty="0"/>
              <a:t>So far we have discussed the method of conjugate gradients as it is applied to quadratic objective functions. Of course, our primary interest in this chapter is to explore optimization methods for training neural networks and other related deep learning models where the corresponding objective function is far from quadratic. Perhaps surprisingly, the method of conjugate gradients is still applicable in this setting, though with some modification. Without any assurance that the objective is quadratic, the conjugate directions are no longer assured to remain at the minimum of the objective for previous directions. As a result, the </a:t>
            </a:r>
            <a:r>
              <a:rPr lang="en-US" altLang="zh-CN" sz="2400" i="1" dirty="0"/>
              <a:t>nonlinear conjugate gradients </a:t>
            </a:r>
            <a:r>
              <a:rPr lang="en-US" altLang="zh-CN" sz="2400" dirty="0"/>
              <a:t>algorithm includes occasional resets where the method of conjugate gradients is restarted with line search along the unaltered gradient.</a:t>
            </a:r>
            <a:endParaRPr lang="zh-CN" altLang="en-US" sz="2400" dirty="0"/>
          </a:p>
        </p:txBody>
      </p:sp>
      <p:sp>
        <p:nvSpPr>
          <p:cNvPr id="2" name="标题 1">
            <a:extLst>
              <a:ext uri="{FF2B5EF4-FFF2-40B4-BE49-F238E27FC236}">
                <a16:creationId xmlns:a16="http://schemas.microsoft.com/office/drawing/2014/main" id="{8FCCD08C-AF23-4733-ACC0-FA9F83AE4419}"/>
              </a:ext>
            </a:extLst>
          </p:cNvPr>
          <p:cNvSpPr>
            <a:spLocks noGrp="1"/>
          </p:cNvSpPr>
          <p:nvPr>
            <p:ph type="title"/>
          </p:nvPr>
        </p:nvSpPr>
        <p:spPr/>
        <p:txBody>
          <a:bodyPr/>
          <a:lstStyle/>
          <a:p>
            <a:r>
              <a:rPr lang="en-US" altLang="zh-CN" dirty="0"/>
              <a:t>8.6.2 Conjugate Gradients</a:t>
            </a:r>
            <a:endParaRPr lang="zh-CN" altLang="en-US" dirty="0"/>
          </a:p>
        </p:txBody>
      </p:sp>
    </p:spTree>
    <p:extLst>
      <p:ext uri="{BB962C8B-B14F-4D97-AF65-F5344CB8AC3E}">
        <p14:creationId xmlns:p14="http://schemas.microsoft.com/office/powerpoint/2010/main" val="2798641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en-US" altLang="zh-CN" dirty="0"/>
              <a:t>        Practitioners report reasonable results in applications of the nonlinear conjugate gradients algorithm to training neural networks, though it is often beneficial to  initialize the optimization with a few iterations of stochastic gradient descent before  commencing nonlinear conjugate gradients. Also, while the (nonlinear) conjugate gradients algorithm has traditionally been cast as a batch method, minibatch versions have been used successfully for the training of neural networks (</a:t>
            </a:r>
            <a:r>
              <a:rPr lang="en-US" altLang="zh-CN" dirty="0">
                <a:solidFill>
                  <a:srgbClr val="00FF00"/>
                </a:solidFill>
              </a:rPr>
              <a:t>Le </a:t>
            </a:r>
            <a:r>
              <a:rPr lang="en-US" altLang="zh-CN" i="1" dirty="0">
                <a:solidFill>
                  <a:srgbClr val="00FF00"/>
                </a:solidFill>
              </a:rPr>
              <a:t>et al</a:t>
            </a:r>
            <a:r>
              <a:rPr lang="en-US" altLang="zh-CN" dirty="0">
                <a:solidFill>
                  <a:srgbClr val="00FF00"/>
                </a:solidFill>
              </a:rPr>
              <a:t>.</a:t>
            </a:r>
            <a:r>
              <a:rPr lang="en-US" altLang="zh-CN" dirty="0"/>
              <a:t>,</a:t>
            </a:r>
            <a:r>
              <a:rPr lang="en-US" altLang="zh-CN" dirty="0">
                <a:solidFill>
                  <a:srgbClr val="00FF00"/>
                </a:solidFill>
              </a:rPr>
              <a:t> 2011</a:t>
            </a:r>
            <a:r>
              <a:rPr lang="en-US" altLang="zh-CN" dirty="0"/>
              <a:t>). Adaptations of conjugate gradients specifically for neural networks have been proposed earlier, such as the scaled conjugate gradients algorithm(</a:t>
            </a:r>
            <a:r>
              <a:rPr lang="en-US" altLang="zh-CN" dirty="0">
                <a:solidFill>
                  <a:srgbClr val="00FF00"/>
                </a:solidFill>
              </a:rPr>
              <a:t>Moller</a:t>
            </a:r>
            <a:r>
              <a:rPr lang="en-US" altLang="zh-CN" dirty="0"/>
              <a:t>, </a:t>
            </a:r>
            <a:r>
              <a:rPr lang="en-US" altLang="zh-CN" dirty="0">
                <a:solidFill>
                  <a:srgbClr val="00FF00"/>
                </a:solidFill>
              </a:rPr>
              <a:t>1993</a:t>
            </a:r>
            <a:r>
              <a:rPr lang="en-US" altLang="zh-CN" dirty="0"/>
              <a:t>).</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8.6.2 Conjugate Gradients</a:t>
            </a:r>
            <a:endParaRPr lang="zh-CN" altLang="en-US" sz="3600" dirty="0"/>
          </a:p>
        </p:txBody>
      </p:sp>
    </p:spTree>
    <p:extLst>
      <p:ext uri="{BB962C8B-B14F-4D97-AF65-F5344CB8AC3E}">
        <p14:creationId xmlns:p14="http://schemas.microsoft.com/office/powerpoint/2010/main" val="2311019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546A3C1-168B-4666-8C07-F09F18ADF4E4}"/>
              </a:ext>
            </a:extLst>
          </p:cNvPr>
          <p:cNvSpPr>
            <a:spLocks noGrp="1"/>
          </p:cNvSpPr>
          <p:nvPr>
            <p:ph idx="1"/>
          </p:nvPr>
        </p:nvSpPr>
        <p:spPr/>
        <p:txBody>
          <a:bodyPr>
            <a:normAutofit/>
          </a:bodyPr>
          <a:lstStyle/>
          <a:p>
            <a:r>
              <a:rPr lang="en-US" altLang="zh-CN" dirty="0"/>
              <a:t>The </a:t>
            </a:r>
            <a:r>
              <a:rPr lang="en-US" altLang="zh-CN" i="1" dirty="0" err="1"/>
              <a:t>Broyden</a:t>
            </a:r>
            <a:r>
              <a:rPr lang="en-US" altLang="zh-CN" i="1" dirty="0"/>
              <a:t>–Fletcher–Goldfarb–</a:t>
            </a:r>
            <a:r>
              <a:rPr lang="en-US" altLang="zh-CN" i="1" dirty="0" err="1"/>
              <a:t>Shanno</a:t>
            </a:r>
            <a:r>
              <a:rPr lang="en-US" altLang="zh-CN" i="1" dirty="0"/>
              <a:t> (BFGS) algorithm </a:t>
            </a:r>
            <a:r>
              <a:rPr lang="en-US" altLang="zh-CN" dirty="0"/>
              <a:t>attempts to bring some of the advantages of Newton’s method without the computational burden. In that  respect, BFGS is similar to CG. However, BFGS takes a more direct approach to  the approximation of Newton’s update. Recall that Newton’s update is given by</a:t>
            </a:r>
          </a:p>
          <a:p>
            <a:endParaRPr lang="en-US" altLang="zh-CN" dirty="0"/>
          </a:p>
          <a:p>
            <a:endParaRPr lang="en-US" altLang="zh-CN" dirty="0"/>
          </a:p>
          <a:p>
            <a:r>
              <a:rPr lang="en-US" altLang="zh-CN" dirty="0"/>
              <a:t>where </a:t>
            </a:r>
            <a:r>
              <a:rPr lang="en-US" altLang="zh-CN" b="1" i="1" dirty="0"/>
              <a:t>H </a:t>
            </a:r>
            <a:r>
              <a:rPr lang="en-US" altLang="zh-CN" dirty="0"/>
              <a:t>is the Hessian of </a:t>
            </a:r>
            <a:r>
              <a:rPr lang="en-US" altLang="zh-CN" i="1" dirty="0"/>
              <a:t>J </a:t>
            </a:r>
            <a:r>
              <a:rPr lang="en-US" altLang="zh-CN" dirty="0"/>
              <a:t>with respect to </a:t>
            </a:r>
            <a:r>
              <a:rPr lang="en-US" altLang="zh-CN" b="1" i="1" dirty="0"/>
              <a:t>θ </a:t>
            </a:r>
            <a:r>
              <a:rPr lang="en-US" altLang="zh-CN" dirty="0"/>
              <a:t>evaluated at </a:t>
            </a:r>
            <a:r>
              <a:rPr lang="en-US" altLang="zh-CN" b="1" i="1" dirty="0"/>
              <a:t>    </a:t>
            </a:r>
            <a:r>
              <a:rPr lang="en-US" altLang="zh-CN" dirty="0"/>
              <a:t>. The primary  computational difficulty in applying Newton’s update is the calculation of the  inverse Hessian </a:t>
            </a:r>
            <a:r>
              <a:rPr lang="en-US" altLang="zh-CN" b="1" i="1" dirty="0"/>
              <a:t>        </a:t>
            </a:r>
            <a:r>
              <a:rPr lang="en-US" altLang="zh-CN" dirty="0"/>
              <a:t>.</a:t>
            </a:r>
            <a:endParaRPr lang="zh-CN" altLang="en-US"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t>8.6.3 BFGS</a:t>
            </a:r>
            <a:endParaRPr lang="zh-CN" altLang="en-US" sz="3600" dirty="0"/>
          </a:p>
        </p:txBody>
      </p:sp>
      <p:pic>
        <p:nvPicPr>
          <p:cNvPr id="5" name="图片 4">
            <a:extLst>
              <a:ext uri="{FF2B5EF4-FFF2-40B4-BE49-F238E27FC236}">
                <a16:creationId xmlns:a16="http://schemas.microsoft.com/office/drawing/2014/main" id="{0582A86E-D0A2-47C7-9B34-0C207AFA21B7}"/>
              </a:ext>
            </a:extLst>
          </p:cNvPr>
          <p:cNvPicPr>
            <a:picLocks noChangeAspect="1"/>
          </p:cNvPicPr>
          <p:nvPr/>
        </p:nvPicPr>
        <p:blipFill>
          <a:blip r:embed="rId2"/>
          <a:stretch>
            <a:fillRect/>
          </a:stretch>
        </p:blipFill>
        <p:spPr>
          <a:xfrm>
            <a:off x="2442084" y="3303766"/>
            <a:ext cx="7705652" cy="801155"/>
          </a:xfrm>
          <a:prstGeom prst="rect">
            <a:avLst/>
          </a:prstGeom>
        </p:spPr>
      </p:pic>
      <p:pic>
        <p:nvPicPr>
          <p:cNvPr id="7" name="图片 6">
            <a:extLst>
              <a:ext uri="{FF2B5EF4-FFF2-40B4-BE49-F238E27FC236}">
                <a16:creationId xmlns:a16="http://schemas.microsoft.com/office/drawing/2014/main" id="{D8C280EF-3EF8-4497-932D-1E95F7055EB1}"/>
              </a:ext>
            </a:extLst>
          </p:cNvPr>
          <p:cNvPicPr>
            <a:picLocks noChangeAspect="1"/>
          </p:cNvPicPr>
          <p:nvPr/>
        </p:nvPicPr>
        <p:blipFill>
          <a:blip r:embed="rId3"/>
          <a:stretch>
            <a:fillRect/>
          </a:stretch>
        </p:blipFill>
        <p:spPr>
          <a:xfrm>
            <a:off x="9250743" y="4421428"/>
            <a:ext cx="421158" cy="479249"/>
          </a:xfrm>
          <a:prstGeom prst="rect">
            <a:avLst/>
          </a:prstGeom>
        </p:spPr>
      </p:pic>
      <p:pic>
        <p:nvPicPr>
          <p:cNvPr id="8" name="图片 7">
            <a:extLst>
              <a:ext uri="{FF2B5EF4-FFF2-40B4-BE49-F238E27FC236}">
                <a16:creationId xmlns:a16="http://schemas.microsoft.com/office/drawing/2014/main" id="{FC0EF522-7E39-4D87-AC0A-B41CE1D7D6F9}"/>
              </a:ext>
            </a:extLst>
          </p:cNvPr>
          <p:cNvPicPr>
            <a:picLocks noChangeAspect="1"/>
          </p:cNvPicPr>
          <p:nvPr/>
        </p:nvPicPr>
        <p:blipFill>
          <a:blip r:embed="rId4"/>
          <a:stretch>
            <a:fillRect/>
          </a:stretch>
        </p:blipFill>
        <p:spPr>
          <a:xfrm>
            <a:off x="2702875" y="5464446"/>
            <a:ext cx="595798" cy="465013"/>
          </a:xfrm>
          <a:prstGeom prst="rect">
            <a:avLst/>
          </a:prstGeom>
        </p:spPr>
      </p:pic>
    </p:spTree>
    <p:extLst>
      <p:ext uri="{BB962C8B-B14F-4D97-AF65-F5344CB8AC3E}">
        <p14:creationId xmlns:p14="http://schemas.microsoft.com/office/powerpoint/2010/main" val="5342017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261EB9-CD2B-4FDE-A8DB-B73CC70EB051}"/>
              </a:ext>
            </a:extLst>
          </p:cNvPr>
          <p:cNvSpPr>
            <a:spLocks noGrp="1"/>
          </p:cNvSpPr>
          <p:nvPr>
            <p:ph idx="1"/>
          </p:nvPr>
        </p:nvSpPr>
        <p:spPr/>
        <p:txBody>
          <a:bodyPr/>
          <a:lstStyle/>
          <a:p>
            <a:r>
              <a:rPr lang="en-US" altLang="zh-CN" dirty="0"/>
              <a:t>The approach adopted by quasi-Newton methods (of which the BFGS algorithm is the most prominent) is to approximate the inverse with a matrix </a:t>
            </a:r>
            <a:r>
              <a:rPr lang="en-US" altLang="zh-CN" b="1" i="1" dirty="0"/>
              <a:t>      </a:t>
            </a:r>
            <a:r>
              <a:rPr lang="en-US" altLang="zh-CN" dirty="0"/>
              <a:t>that is iteratively refined by low rank updates to become a better approximation of          .</a:t>
            </a:r>
          </a:p>
          <a:p>
            <a:pPr>
              <a:spcBef>
                <a:spcPts val="0"/>
              </a:spcBef>
            </a:pPr>
            <a:r>
              <a:rPr lang="en-US" altLang="zh-CN" dirty="0"/>
              <a:t>        From Newton’s update, in Eq. </a:t>
            </a:r>
            <a:r>
              <a:rPr lang="en-US" altLang="zh-CN" dirty="0">
                <a:solidFill>
                  <a:srgbClr val="FF0000"/>
                </a:solidFill>
              </a:rPr>
              <a:t>8.33</a:t>
            </a:r>
            <a:r>
              <a:rPr lang="en-US" altLang="zh-CN" dirty="0"/>
              <a:t>, we can see that the parameters at learning  steps </a:t>
            </a:r>
            <a:r>
              <a:rPr lang="en-US" altLang="zh-CN" i="1" dirty="0"/>
              <a:t>t </a:t>
            </a:r>
            <a:r>
              <a:rPr lang="en-US" altLang="zh-CN" dirty="0"/>
              <a:t>are related via the secant condition (also known as the quasi-Newton  condition):</a:t>
            </a:r>
            <a:endParaRPr lang="zh-CN" altLang="en-US" dirty="0"/>
          </a:p>
        </p:txBody>
      </p:sp>
      <p:sp>
        <p:nvSpPr>
          <p:cNvPr id="2" name="标题 1">
            <a:extLst>
              <a:ext uri="{FF2B5EF4-FFF2-40B4-BE49-F238E27FC236}">
                <a16:creationId xmlns:a16="http://schemas.microsoft.com/office/drawing/2014/main" id="{FB577539-29B0-4D26-98D5-9598C5F077B2}"/>
              </a:ext>
            </a:extLst>
          </p:cNvPr>
          <p:cNvSpPr>
            <a:spLocks noGrp="1"/>
          </p:cNvSpPr>
          <p:nvPr>
            <p:ph type="title"/>
          </p:nvPr>
        </p:nvSpPr>
        <p:spPr/>
        <p:txBody>
          <a:bodyPr/>
          <a:lstStyle/>
          <a:p>
            <a:r>
              <a:rPr lang="en-US" altLang="zh-CN" dirty="0"/>
              <a:t>8.6.3 BFGS</a:t>
            </a:r>
            <a:endParaRPr lang="zh-CN" altLang="en-US" dirty="0"/>
          </a:p>
        </p:txBody>
      </p:sp>
      <p:pic>
        <p:nvPicPr>
          <p:cNvPr id="5" name="图片 4">
            <a:extLst>
              <a:ext uri="{FF2B5EF4-FFF2-40B4-BE49-F238E27FC236}">
                <a16:creationId xmlns:a16="http://schemas.microsoft.com/office/drawing/2014/main" id="{B2456026-3EB4-4F6C-BD6D-19C14EBE8A73}"/>
              </a:ext>
            </a:extLst>
          </p:cNvPr>
          <p:cNvPicPr>
            <a:picLocks noChangeAspect="1"/>
          </p:cNvPicPr>
          <p:nvPr/>
        </p:nvPicPr>
        <p:blipFill>
          <a:blip r:embed="rId2"/>
          <a:stretch>
            <a:fillRect/>
          </a:stretch>
        </p:blipFill>
        <p:spPr>
          <a:xfrm>
            <a:off x="8967716" y="1663798"/>
            <a:ext cx="491218" cy="361950"/>
          </a:xfrm>
          <a:prstGeom prst="rect">
            <a:avLst/>
          </a:prstGeom>
        </p:spPr>
      </p:pic>
      <p:pic>
        <p:nvPicPr>
          <p:cNvPr id="6" name="图片 5">
            <a:extLst>
              <a:ext uri="{FF2B5EF4-FFF2-40B4-BE49-F238E27FC236}">
                <a16:creationId xmlns:a16="http://schemas.microsoft.com/office/drawing/2014/main" id="{8208EDB4-E5A2-4AFC-9A5E-BBF2E00518D9}"/>
              </a:ext>
            </a:extLst>
          </p:cNvPr>
          <p:cNvPicPr>
            <a:picLocks noChangeAspect="1"/>
          </p:cNvPicPr>
          <p:nvPr/>
        </p:nvPicPr>
        <p:blipFill>
          <a:blip r:embed="rId3"/>
          <a:stretch>
            <a:fillRect/>
          </a:stretch>
        </p:blipFill>
        <p:spPr>
          <a:xfrm>
            <a:off x="9140145" y="2130638"/>
            <a:ext cx="678421" cy="395746"/>
          </a:xfrm>
          <a:prstGeom prst="rect">
            <a:avLst/>
          </a:prstGeom>
        </p:spPr>
      </p:pic>
      <p:pic>
        <p:nvPicPr>
          <p:cNvPr id="7" name="图片 6">
            <a:extLst>
              <a:ext uri="{FF2B5EF4-FFF2-40B4-BE49-F238E27FC236}">
                <a16:creationId xmlns:a16="http://schemas.microsoft.com/office/drawing/2014/main" id="{A54902FA-1C24-4932-908D-D9A8F66E9A73}"/>
              </a:ext>
            </a:extLst>
          </p:cNvPr>
          <p:cNvPicPr>
            <a:picLocks noChangeAspect="1"/>
          </p:cNvPicPr>
          <p:nvPr/>
        </p:nvPicPr>
        <p:blipFill>
          <a:blip r:embed="rId4"/>
          <a:stretch>
            <a:fillRect/>
          </a:stretch>
        </p:blipFill>
        <p:spPr>
          <a:xfrm>
            <a:off x="2469917" y="4331617"/>
            <a:ext cx="8011829" cy="652610"/>
          </a:xfrm>
          <a:prstGeom prst="rect">
            <a:avLst/>
          </a:prstGeom>
        </p:spPr>
      </p:pic>
    </p:spTree>
    <p:extLst>
      <p:ext uri="{BB962C8B-B14F-4D97-AF65-F5344CB8AC3E}">
        <p14:creationId xmlns:p14="http://schemas.microsoft.com/office/powerpoint/2010/main" val="1167819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627243-A480-428E-BC21-D32D71B23BBB}"/>
              </a:ext>
            </a:extLst>
          </p:cNvPr>
          <p:cNvSpPr>
            <a:spLocks noGrp="1"/>
          </p:cNvSpPr>
          <p:nvPr>
            <p:ph idx="1"/>
          </p:nvPr>
        </p:nvSpPr>
        <p:spPr/>
        <p:txBody>
          <a:bodyPr/>
          <a:lstStyle/>
          <a:p>
            <a:r>
              <a:rPr lang="en-US" altLang="zh-CN" dirty="0"/>
              <a:t>Eq. </a:t>
            </a:r>
            <a:r>
              <a:rPr lang="en-US" altLang="zh-CN" dirty="0">
                <a:solidFill>
                  <a:srgbClr val="FF0000"/>
                </a:solidFill>
              </a:rPr>
              <a:t>8.34</a:t>
            </a:r>
            <a:r>
              <a:rPr lang="en-US" altLang="zh-CN" dirty="0"/>
              <a:t> holds precisely in the quadratic case, or approximately otherwise. The  approximation to the Hessian inverse used in the BFGS procedure is constructed  so as to satisfy this condition, with </a:t>
            </a:r>
            <a:r>
              <a:rPr lang="en-US" altLang="zh-CN" b="1" i="1" dirty="0"/>
              <a:t>M </a:t>
            </a:r>
            <a:r>
              <a:rPr lang="en-US" altLang="zh-CN" dirty="0"/>
              <a:t>in place of    </a:t>
            </a:r>
            <a:r>
              <a:rPr lang="en-US" altLang="zh-CN" b="1" i="1" dirty="0"/>
              <a:t>      </a:t>
            </a:r>
            <a:r>
              <a:rPr lang="en-US" altLang="zh-CN" dirty="0"/>
              <a:t>. Specifically, </a:t>
            </a:r>
            <a:r>
              <a:rPr lang="en-US" altLang="zh-CN" b="1" i="1" dirty="0"/>
              <a:t>M </a:t>
            </a:r>
            <a:r>
              <a:rPr lang="en-US" altLang="zh-CN" dirty="0"/>
              <a:t>is updated  according to:</a:t>
            </a:r>
          </a:p>
          <a:p>
            <a:endParaRPr lang="en-US" altLang="zh-CN" dirty="0"/>
          </a:p>
          <a:p>
            <a:endParaRPr lang="en-US" altLang="zh-CN" dirty="0"/>
          </a:p>
          <a:p>
            <a:r>
              <a:rPr lang="en-US" altLang="zh-CN" dirty="0"/>
              <a:t>where                                                                             </a:t>
            </a:r>
            <a:endParaRPr lang="zh-CN" altLang="en-US" dirty="0"/>
          </a:p>
        </p:txBody>
      </p:sp>
      <p:sp>
        <p:nvSpPr>
          <p:cNvPr id="2" name="标题 1">
            <a:extLst>
              <a:ext uri="{FF2B5EF4-FFF2-40B4-BE49-F238E27FC236}">
                <a16:creationId xmlns:a16="http://schemas.microsoft.com/office/drawing/2014/main" id="{5DBC4262-B20A-434F-9F61-1C004ABC3709}"/>
              </a:ext>
            </a:extLst>
          </p:cNvPr>
          <p:cNvSpPr>
            <a:spLocks noGrp="1"/>
          </p:cNvSpPr>
          <p:nvPr>
            <p:ph type="title"/>
          </p:nvPr>
        </p:nvSpPr>
        <p:spPr/>
        <p:txBody>
          <a:bodyPr/>
          <a:lstStyle/>
          <a:p>
            <a:r>
              <a:rPr lang="en-US" altLang="zh-CN" dirty="0"/>
              <a:t>8.6.3 BFGS</a:t>
            </a:r>
            <a:endParaRPr lang="zh-CN" altLang="en-US" dirty="0"/>
          </a:p>
        </p:txBody>
      </p:sp>
      <p:pic>
        <p:nvPicPr>
          <p:cNvPr id="4" name="图片 3">
            <a:extLst>
              <a:ext uri="{FF2B5EF4-FFF2-40B4-BE49-F238E27FC236}">
                <a16:creationId xmlns:a16="http://schemas.microsoft.com/office/drawing/2014/main" id="{F7393D41-5C7B-4E34-B9CA-E0CE80827311}"/>
              </a:ext>
            </a:extLst>
          </p:cNvPr>
          <p:cNvPicPr>
            <a:picLocks noChangeAspect="1"/>
          </p:cNvPicPr>
          <p:nvPr/>
        </p:nvPicPr>
        <p:blipFill>
          <a:blip r:embed="rId2"/>
          <a:stretch>
            <a:fillRect/>
          </a:stretch>
        </p:blipFill>
        <p:spPr>
          <a:xfrm>
            <a:off x="7176663" y="2183239"/>
            <a:ext cx="598632" cy="338357"/>
          </a:xfrm>
          <a:prstGeom prst="rect">
            <a:avLst/>
          </a:prstGeom>
        </p:spPr>
      </p:pic>
      <p:pic>
        <p:nvPicPr>
          <p:cNvPr id="5" name="图片 4">
            <a:extLst>
              <a:ext uri="{FF2B5EF4-FFF2-40B4-BE49-F238E27FC236}">
                <a16:creationId xmlns:a16="http://schemas.microsoft.com/office/drawing/2014/main" id="{7A06109E-F0CC-4499-B657-CA4A65866544}"/>
              </a:ext>
            </a:extLst>
          </p:cNvPr>
          <p:cNvPicPr>
            <a:picLocks noChangeAspect="1"/>
          </p:cNvPicPr>
          <p:nvPr/>
        </p:nvPicPr>
        <p:blipFill>
          <a:blip r:embed="rId3"/>
          <a:stretch>
            <a:fillRect/>
          </a:stretch>
        </p:blipFill>
        <p:spPr>
          <a:xfrm>
            <a:off x="1423841" y="3495605"/>
            <a:ext cx="8897429" cy="905653"/>
          </a:xfrm>
          <a:prstGeom prst="rect">
            <a:avLst/>
          </a:prstGeom>
        </p:spPr>
      </p:pic>
      <p:pic>
        <p:nvPicPr>
          <p:cNvPr id="7" name="图片 6">
            <a:extLst>
              <a:ext uri="{FF2B5EF4-FFF2-40B4-BE49-F238E27FC236}">
                <a16:creationId xmlns:a16="http://schemas.microsoft.com/office/drawing/2014/main" id="{BE6CD909-5DD9-435F-AA6A-C9ACFBF0F703}"/>
              </a:ext>
            </a:extLst>
          </p:cNvPr>
          <p:cNvPicPr>
            <a:picLocks noChangeAspect="1"/>
          </p:cNvPicPr>
          <p:nvPr/>
        </p:nvPicPr>
        <p:blipFill>
          <a:blip r:embed="rId4"/>
          <a:stretch>
            <a:fillRect/>
          </a:stretch>
        </p:blipFill>
        <p:spPr>
          <a:xfrm>
            <a:off x="1427560" y="4497865"/>
            <a:ext cx="6584251" cy="388654"/>
          </a:xfrm>
          <a:prstGeom prst="rect">
            <a:avLst/>
          </a:prstGeom>
        </p:spPr>
      </p:pic>
    </p:spTree>
    <p:extLst>
      <p:ext uri="{BB962C8B-B14F-4D97-AF65-F5344CB8AC3E}">
        <p14:creationId xmlns:p14="http://schemas.microsoft.com/office/powerpoint/2010/main" val="12604812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Eq. </a:t>
            </a:r>
            <a:r>
              <a:rPr lang="en-US" altLang="zh-CN" dirty="0">
                <a:solidFill>
                  <a:srgbClr val="FF0000"/>
                </a:solidFill>
              </a:rPr>
              <a:t>8.35</a:t>
            </a:r>
            <a:r>
              <a:rPr lang="en-US" altLang="zh-CN" dirty="0"/>
              <a:t> shows that the BFGS procedure iteratively refines the approximation of the inverse of the Hessian with rank updates of rank one. This mean that if            , then the computational complexity of the update is      . The derivation of the BFGS approximation is given in many textbooks on optimization, including </a:t>
            </a:r>
            <a:r>
              <a:rPr lang="en-US" altLang="zh-CN" dirty="0" err="1">
                <a:solidFill>
                  <a:srgbClr val="00FF00"/>
                </a:solidFill>
              </a:rPr>
              <a:t>Luenberger</a:t>
            </a:r>
            <a:r>
              <a:rPr lang="en-US" altLang="zh-CN" dirty="0"/>
              <a:t> (</a:t>
            </a:r>
            <a:r>
              <a:rPr lang="en-US" altLang="zh-CN" dirty="0">
                <a:solidFill>
                  <a:srgbClr val="00FF00"/>
                </a:solidFill>
              </a:rPr>
              <a:t>1984</a:t>
            </a:r>
            <a:r>
              <a:rPr lang="en-US" altLang="zh-CN" dirty="0"/>
              <a:t>).</a:t>
            </a:r>
          </a:p>
          <a:p>
            <a:r>
              <a:rPr lang="en-US" altLang="zh-CN" dirty="0"/>
              <a:t>        Once the inverse Hessian approximation      is updated, the direction of descent      is determined by                  . A line search is performed in this direction to determine the size of the step,     , taken in this direction. The final update to the parameters is given by:</a:t>
            </a:r>
          </a:p>
          <a:p>
            <a:endParaRPr lang="en-US" altLang="zh-CN"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X)I@S_%][D08D_@67D65ISL.png"/>
          <p:cNvPicPr>
            <a:picLocks noChangeAspect="1"/>
          </p:cNvPicPr>
          <p:nvPr/>
        </p:nvPicPr>
        <p:blipFill>
          <a:blip r:embed="rId2" cstate="print"/>
          <a:stretch>
            <a:fillRect/>
          </a:stretch>
        </p:blipFill>
        <p:spPr>
          <a:xfrm>
            <a:off x="9999066" y="1683609"/>
            <a:ext cx="952520" cy="312971"/>
          </a:xfrm>
          <a:prstGeom prst="rect">
            <a:avLst/>
          </a:prstGeom>
        </p:spPr>
      </p:pic>
      <p:pic>
        <p:nvPicPr>
          <p:cNvPr id="5" name="图片 4" descr="B0LPK7%(TO00Q1%JY0DB`BD.png"/>
          <p:cNvPicPr>
            <a:picLocks noChangeAspect="1"/>
          </p:cNvPicPr>
          <p:nvPr/>
        </p:nvPicPr>
        <p:blipFill>
          <a:blip r:embed="rId3" cstate="print"/>
          <a:stretch>
            <a:fillRect/>
          </a:stretch>
        </p:blipFill>
        <p:spPr>
          <a:xfrm>
            <a:off x="6889939" y="2209843"/>
            <a:ext cx="630093" cy="298465"/>
          </a:xfrm>
          <a:prstGeom prst="rect">
            <a:avLst/>
          </a:prstGeom>
        </p:spPr>
      </p:pic>
      <p:pic>
        <p:nvPicPr>
          <p:cNvPr id="6" name="图片 5" descr="[~5U}]{$%FW`88NG0%RMUE0.png"/>
          <p:cNvPicPr>
            <a:picLocks noChangeAspect="1"/>
          </p:cNvPicPr>
          <p:nvPr/>
        </p:nvPicPr>
        <p:blipFill>
          <a:blip r:embed="rId4" cstate="print"/>
          <a:stretch>
            <a:fillRect/>
          </a:stretch>
        </p:blipFill>
        <p:spPr>
          <a:xfrm>
            <a:off x="6448655" y="3824879"/>
            <a:ext cx="493101" cy="345171"/>
          </a:xfrm>
          <a:prstGeom prst="rect">
            <a:avLst/>
          </a:prstGeom>
        </p:spPr>
      </p:pic>
      <p:pic>
        <p:nvPicPr>
          <p:cNvPr id="7" name="图片 6" descr="YO6G`[NV6RXWVBJ0}{3X2SM.png"/>
          <p:cNvPicPr>
            <a:picLocks noChangeAspect="1"/>
          </p:cNvPicPr>
          <p:nvPr/>
        </p:nvPicPr>
        <p:blipFill>
          <a:blip r:embed="rId5" cstate="print"/>
          <a:stretch>
            <a:fillRect/>
          </a:stretch>
        </p:blipFill>
        <p:spPr>
          <a:xfrm>
            <a:off x="1543313" y="4277163"/>
            <a:ext cx="405729" cy="378680"/>
          </a:xfrm>
          <a:prstGeom prst="rect">
            <a:avLst/>
          </a:prstGeom>
        </p:spPr>
      </p:pic>
      <p:pic>
        <p:nvPicPr>
          <p:cNvPr id="9" name="图片 8" descr="Z1ED~72E8452QA4B7[S42)0.png"/>
          <p:cNvPicPr>
            <a:picLocks noChangeAspect="1"/>
          </p:cNvPicPr>
          <p:nvPr/>
        </p:nvPicPr>
        <p:blipFill>
          <a:blip r:embed="rId6" cstate="print"/>
          <a:stretch>
            <a:fillRect/>
          </a:stretch>
        </p:blipFill>
        <p:spPr>
          <a:xfrm>
            <a:off x="2728462" y="4277163"/>
            <a:ext cx="1442388" cy="312971"/>
          </a:xfrm>
          <a:prstGeom prst="rect">
            <a:avLst/>
          </a:prstGeom>
        </p:spPr>
      </p:pic>
      <p:pic>
        <p:nvPicPr>
          <p:cNvPr id="10" name="图片 9" descr="{2F6YR64[[VBXTACR8J`E]I.png"/>
          <p:cNvPicPr>
            <a:picLocks noChangeAspect="1"/>
          </p:cNvPicPr>
          <p:nvPr/>
        </p:nvPicPr>
        <p:blipFill>
          <a:blip r:embed="rId7" cstate="print"/>
          <a:stretch>
            <a:fillRect/>
          </a:stretch>
        </p:blipFill>
        <p:spPr>
          <a:xfrm>
            <a:off x="3114184" y="4770438"/>
            <a:ext cx="335472" cy="320223"/>
          </a:xfrm>
          <a:prstGeom prst="rect">
            <a:avLst/>
          </a:prstGeom>
        </p:spPr>
      </p:pic>
      <p:pic>
        <p:nvPicPr>
          <p:cNvPr id="11" name="图片 10" descr="U}W%QZ20B4X10(~{08C4@NV.png">
            <a:extLst>
              <a:ext uri="{FF2B5EF4-FFF2-40B4-BE49-F238E27FC236}">
                <a16:creationId xmlns:a16="http://schemas.microsoft.com/office/drawing/2014/main" id="{250D0A91-E7A2-42DC-A009-7553A0202567}"/>
              </a:ext>
            </a:extLst>
          </p:cNvPr>
          <p:cNvPicPr>
            <a:picLocks noChangeAspect="1"/>
          </p:cNvPicPr>
          <p:nvPr/>
        </p:nvPicPr>
        <p:blipFill>
          <a:blip r:embed="rId8" cstate="print"/>
          <a:stretch>
            <a:fillRect/>
          </a:stretch>
        </p:blipFill>
        <p:spPr>
          <a:xfrm>
            <a:off x="2325270" y="5581230"/>
            <a:ext cx="7111244" cy="467162"/>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dirty="0"/>
              <a:t>The complete BFGS algorithm is presented in Algorithm </a:t>
            </a:r>
            <a:r>
              <a:rPr lang="en-US" altLang="zh-CN" dirty="0">
                <a:solidFill>
                  <a:srgbClr val="FF0000"/>
                </a:solidFill>
              </a:rPr>
              <a:t>8.10</a:t>
            </a:r>
            <a:r>
              <a:rPr lang="en-US" altLang="zh-CN" dirty="0"/>
              <a:t>.</a:t>
            </a:r>
          </a:p>
          <a:p>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7" name="图片 6" descr="W1AP$JGE)O`FB@(OK7%U~TI.png"/>
          <p:cNvPicPr>
            <a:picLocks noChangeAspect="1"/>
          </p:cNvPicPr>
          <p:nvPr/>
        </p:nvPicPr>
        <p:blipFill>
          <a:blip r:embed="rId2" cstate="print"/>
          <a:stretch>
            <a:fillRect/>
          </a:stretch>
        </p:blipFill>
        <p:spPr>
          <a:xfrm>
            <a:off x="567088" y="1974652"/>
            <a:ext cx="9587569" cy="4064833"/>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        Like the method of conjugate gradients, the BFGS algorithm iterates a series of line searches with the direction incorporating second-order information. However unlike conjugate gradients, the success of the approach is not heavily dependent on the line search finding a point very close to the true minimum along the line. Thus, relative to conjugate gradients, BFGS has the advantage that it can spend less time refining each line search. On the other hand, the BFGS algorithm must store the inverse Hessian matrix, </a:t>
            </a:r>
            <a:r>
              <a:rPr lang="en-US" altLang="zh-CN" b="1" dirty="0"/>
              <a:t>M</a:t>
            </a:r>
            <a:r>
              <a:rPr lang="en-US" altLang="zh-CN" dirty="0"/>
              <a:t>, that requires          memory, making BFGS impractical for most modern deep learning models that typically have millions of parameters.</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B%ZAG81%UL6JN7S0(9ZMY.png"/>
          <p:cNvPicPr>
            <a:picLocks noChangeAspect="1"/>
          </p:cNvPicPr>
          <p:nvPr/>
        </p:nvPicPr>
        <p:blipFill>
          <a:blip r:embed="rId2" cstate="print"/>
          <a:stretch>
            <a:fillRect/>
          </a:stretch>
        </p:blipFill>
        <p:spPr>
          <a:xfrm>
            <a:off x="6016348" y="4154953"/>
            <a:ext cx="746071" cy="366713"/>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Limited Memory BFGS (or L-BFGS) </a:t>
            </a:r>
            <a:r>
              <a:rPr lang="en-US" altLang="zh-CN" dirty="0"/>
              <a:t>The memory costs of the BFGS algorithm can be significantly decreased by avoiding storing the complete inverse Hessian approximation </a:t>
            </a:r>
            <a:r>
              <a:rPr lang="en-US" altLang="zh-CN" b="1" dirty="0"/>
              <a:t>M</a:t>
            </a:r>
            <a:r>
              <a:rPr lang="en-US" altLang="zh-CN" dirty="0"/>
              <a:t>. Alternatively, by replacing the            in Eq. </a:t>
            </a:r>
            <a:r>
              <a:rPr lang="en-US" altLang="zh-CN" dirty="0">
                <a:solidFill>
                  <a:srgbClr val="FF0000"/>
                </a:solidFill>
              </a:rPr>
              <a:t>8.35</a:t>
            </a:r>
            <a:r>
              <a:rPr lang="en-US" altLang="zh-CN" dirty="0"/>
              <a:t> with an identity matrix, the BFGS search direction update formula becomes:</a:t>
            </a:r>
          </a:p>
          <a:p>
            <a:endParaRPr lang="en-US" altLang="zh-CN" dirty="0"/>
          </a:p>
          <a:p>
            <a:r>
              <a:rPr lang="en-US" altLang="zh-CN" dirty="0"/>
              <a:t>Where the scalars ɑ and b are given by:</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pic>
        <p:nvPicPr>
          <p:cNvPr id="4" name="图片 3" descr="I8_(B@$LW(QP2HJ7QQP4XOK.png"/>
          <p:cNvPicPr>
            <a:picLocks noChangeAspect="1"/>
          </p:cNvPicPr>
          <p:nvPr/>
        </p:nvPicPr>
        <p:blipFill>
          <a:blip r:embed="rId2" cstate="print"/>
          <a:stretch>
            <a:fillRect/>
          </a:stretch>
        </p:blipFill>
        <p:spPr>
          <a:xfrm>
            <a:off x="7164286" y="2177423"/>
            <a:ext cx="732832" cy="339274"/>
          </a:xfrm>
          <a:prstGeom prst="rect">
            <a:avLst/>
          </a:prstGeom>
        </p:spPr>
      </p:pic>
      <p:pic>
        <p:nvPicPr>
          <p:cNvPr id="5" name="图片 4" descr="6~WI(V09$PT5YI9{N2{2)GE.png"/>
          <p:cNvPicPr>
            <a:picLocks noChangeAspect="1"/>
          </p:cNvPicPr>
          <p:nvPr/>
        </p:nvPicPr>
        <p:blipFill>
          <a:blip r:embed="rId3" cstate="print"/>
          <a:stretch>
            <a:fillRect/>
          </a:stretch>
        </p:blipFill>
        <p:spPr>
          <a:xfrm>
            <a:off x="2333405" y="3176587"/>
            <a:ext cx="8723285" cy="782291"/>
          </a:xfrm>
          <a:prstGeom prst="rect">
            <a:avLst/>
          </a:prstGeom>
        </p:spPr>
      </p:pic>
      <p:pic>
        <p:nvPicPr>
          <p:cNvPr id="6" name="图片 5" descr="Z1V6O{6_%87BL`PEQ`OV6Q2.png"/>
          <p:cNvPicPr>
            <a:picLocks noChangeAspect="1"/>
          </p:cNvPicPr>
          <p:nvPr/>
        </p:nvPicPr>
        <p:blipFill>
          <a:blip r:embed="rId4" cstate="print"/>
          <a:stretch>
            <a:fillRect/>
          </a:stretch>
        </p:blipFill>
        <p:spPr>
          <a:xfrm>
            <a:off x="3207215" y="4444373"/>
            <a:ext cx="7673305" cy="16093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One aspect of machine learning algorithms that separates them from general optimization algorithms is that the objective function usually decomposes as a sum over the training examples. Optimization algorithms for machine learning typically compute each update to the parameters based on an expected value of the cost function estimated using only a subset of the terms of the full cost function. </a:t>
                </a:r>
              </a:p>
              <a:p>
                <a:pPr>
                  <a:lnSpc>
                    <a:spcPct val="125000"/>
                  </a:lnSpc>
                  <a:spcBef>
                    <a:spcPts val="0"/>
                  </a:spcBef>
                </a:pPr>
                <a:r>
                  <a:rPr lang="en-US" altLang="zh-CN" dirty="0"/>
                  <a:t>        For example, maximum likelihood estimation problems, when viewed in log space, decompose into a sum over each example:</a:t>
                </a:r>
              </a:p>
              <a:p>
                <a:pPr>
                  <a:lnSpc>
                    <a:spcPct val="100000"/>
                  </a:lnSpc>
                  <a:spcBef>
                    <a:spcPts val="0"/>
                  </a:spcBef>
                </a:pPr>
                <a14:m>
                  <m:oMathPara xmlns:m="http://schemas.openxmlformats.org/officeDocument/2006/math">
                    <m:oMathParaPr>
                      <m:jc m:val="right"/>
                    </m:oMathParaPr>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0" i="1" smtClean="0">
                              <a:latin typeface="Cambria Math" panose="02040503050406030204" pitchFamily="18" charset="0"/>
                            </a:rPr>
                            <m:t>𝑀𝐿</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𝑎𝑟𝑔</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1" i="1">
                                  <a:latin typeface="Cambria Math" panose="02040503050406030204" pitchFamily="18" charset="0"/>
                                </a:rPr>
                                <m:t>𝜽</m:t>
                              </m:r>
                            </m:lim>
                          </m:limLow>
                        </m:fName>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r>
                                    <a:rPr lang="en-US" altLang="zh-CN" b="0" i="1" smtClean="0">
                                      <a:latin typeface="Cambria Math" panose="02040503050406030204" pitchFamily="18" charset="0"/>
                                    </a:rPr>
                                    <m:t>)</m:t>
                                  </m:r>
                                </m:e>
                              </m:func>
                            </m:e>
                          </m:nary>
                        </m:e>
                      </m:func>
                      <m:r>
                        <a:rPr lang="en-US" altLang="zh-CN" b="0" i="1" smtClean="0">
                          <a:latin typeface="Cambria Math" panose="02040503050406030204" pitchFamily="18" charset="0"/>
                        </a:rPr>
                        <m:t>                         (</m:t>
                      </m:r>
                      <m:r>
                        <a:rPr lang="en-US" altLang="zh-CN" b="0" i="1" smtClean="0">
                          <a:latin typeface="Cambria Math" panose="02040503050406030204" pitchFamily="18" charset="0"/>
                        </a:rPr>
                        <m:t>8</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oMath>
                  </m:oMathPara>
                </a14:m>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303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With </a:t>
            </a:r>
            <a:r>
              <a:rPr lang="el-GR" altLang="zh-CN" dirty="0"/>
              <a:t>φ</a:t>
            </a:r>
            <a:r>
              <a:rPr lang="en-US" altLang="zh-CN" dirty="0"/>
              <a:t> and ∆ as defined above. If used with exact line searches, the directions defined by Eq. </a:t>
            </a:r>
            <a:r>
              <a:rPr lang="en-US" altLang="zh-CN" dirty="0">
                <a:solidFill>
                  <a:srgbClr val="FF0000"/>
                </a:solidFill>
              </a:rPr>
              <a:t>8.37</a:t>
            </a:r>
            <a:r>
              <a:rPr lang="en-US" altLang="zh-CN" dirty="0"/>
              <a:t> are mutually conjugate. However, unlike the method of conjugate gradients, this procedure remains well behaved when the minimum of the line search is reached only approximately. This strategy can be generalized to include more information about the Hessian by storing previous values of </a:t>
            </a:r>
            <a:r>
              <a:rPr lang="el-GR" altLang="zh-CN" dirty="0"/>
              <a:t>φ</a:t>
            </a:r>
            <a:r>
              <a:rPr lang="en-US" altLang="zh-CN" dirty="0"/>
              <a:t> and ∆.</a:t>
            </a:r>
            <a:endParaRPr lang="zh-CN" altLang="en-US" dirty="0"/>
          </a:p>
        </p:txBody>
      </p:sp>
      <p:sp>
        <p:nvSpPr>
          <p:cNvPr id="2" name="标题 1"/>
          <p:cNvSpPr>
            <a:spLocks noGrp="1"/>
          </p:cNvSpPr>
          <p:nvPr>
            <p:ph type="title"/>
          </p:nvPr>
        </p:nvSpPr>
        <p:spPr/>
        <p:txBody>
          <a:bodyPr/>
          <a:lstStyle/>
          <a:p>
            <a:r>
              <a:rPr lang="en-US" altLang="zh-CN" dirty="0"/>
              <a:t>8.6.3 BFGS</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Mingyang</a:t>
            </a:r>
            <a:r>
              <a:rPr lang="en-US" altLang="zh-CN" sz="2400" dirty="0"/>
              <a:t> Li</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a:spLocks/>
          </p:cNvSpPr>
          <p:nvPr/>
        </p:nvSpPr>
        <p:spPr>
          <a:xfrm>
            <a:off x="1786455" y="171176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a:t>8.7 Optimization Strategies and Meta-lgorithms</a:t>
            </a:r>
            <a:endParaRPr lang="zh-CN" altLang="en-US" sz="3600" dirty="0"/>
          </a:p>
        </p:txBody>
      </p:sp>
      <p:sp>
        <p:nvSpPr>
          <p:cNvPr id="9" name="文本框 8">
            <a:extLst>
              <a:ext uri="{FF2B5EF4-FFF2-40B4-BE49-F238E27FC236}">
                <a16:creationId xmlns:a16="http://schemas.microsoft.com/office/drawing/2014/main" id="{913E68C0-0E57-49CF-B225-2744CE3B9BD5}"/>
              </a:ext>
            </a:extLst>
          </p:cNvPr>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522381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 Optimization Strategies and Meta-lgorithms</a:t>
            </a:r>
            <a:endParaRPr lang="en-US" altLang="zh-CN"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Many optimization techniques are not exactly algorithms, but rather general templates that can be specialized to yield algorithms, or subroutines that can be incorporated into many different algorithms.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649406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Batch normalization (</a:t>
            </a:r>
            <a:r>
              <a:rPr lang="en-US" altLang="zh-CN" sz="2600" dirty="0" err="1">
                <a:solidFill>
                  <a:srgbClr val="00FF00"/>
                </a:solidFill>
                <a:latin typeface="Times New Roman" panose="02020603050405020304" pitchFamily="18" charset="0"/>
                <a:cs typeface="Times New Roman" panose="02020603050405020304" pitchFamily="18" charset="0"/>
              </a:rPr>
              <a:t>Ioffe</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is one of the most exciting recent innovations in optimizing deep neural networks and it is actually not an optimization algorithm at all. Instead, it is a method of adaptive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motivated by the difficulty of training very deep models.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Very deep models involve the composition of several functions or layers. The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gradient tells how to update each parameter, under the assumption that the other layers do not change. In practice, we update all of the layers simultaneously. When we make the update, unexpected results can happen because many functions composed together are changed simultaneously, using updates that were computed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under the assumption that the other functions remain constant.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648132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a:spcBef>
                    <a:spcPts val="0"/>
                  </a:spcBef>
                  <a:buClr>
                    <a:srgbClr val="FF0000"/>
                  </a:buClr>
                </a:pPr>
                <a:r>
                  <a:rPr lang="en-US" altLang="zh-CN" dirty="0"/>
                  <a:t>As a simple example</a:t>
                </a:r>
                <a:r>
                  <a:rPr lang="en-US" altLang="zh-CN" sz="2600" dirty="0">
                    <a:latin typeface="Times New Roman" panose="02020603050405020304" pitchFamily="18" charset="0"/>
                    <a:cs typeface="Times New Roman" panose="02020603050405020304" pitchFamily="18" charset="0"/>
                  </a:rPr>
                  <a:t>,  suppose we have a deep neural network that has only one unit per layer and does not use an activation function at each hidden layer:  </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provides the weight used by layer </a:t>
                </a:r>
                <a14:m>
                  <m:oMath xmlns:m="http://schemas.openxmlformats.org/officeDocument/2006/math">
                    <m:r>
                      <a:rPr lang="en-US" altLang="zh-CN" sz="2600" i="1" smtClean="0">
                        <a:latin typeface="Cambria Math"/>
                        <a:cs typeface="Times New Roman" panose="02020603050405020304" pitchFamily="18" charset="0"/>
                      </a:rPr>
                      <m:t>𝑖</m:t>
                    </m:r>
                  </m:oMath>
                </a14:m>
                <a:r>
                  <a:rPr lang="en-US" altLang="zh-CN" sz="2600" dirty="0">
                    <a:latin typeface="Times New Roman" panose="02020603050405020304" pitchFamily="18" charset="0"/>
                    <a:cs typeface="Times New Roman" panose="02020603050405020304" pitchFamily="18" charset="0"/>
                  </a:rPr>
                  <a:t>. The output of layer</a:t>
                </a:r>
                <a14:m>
                  <m:oMath xmlns:m="http://schemas.openxmlformats.org/officeDocument/2006/math">
                    <m:r>
                      <a:rPr lang="en-US" altLang="zh-CN" sz="2600" b="0" i="0" smtClean="0">
                        <a:latin typeface="Cambria Math"/>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sub>
                    </m:sSub>
                    <m:r>
                      <a:rPr lang="en-US" altLang="zh-CN" sz="2600" b="0" i="1" smtClean="0">
                        <a:latin typeface="Cambria Math"/>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1</m:t>
                        </m:r>
                      </m:sub>
                    </m:sSub>
                    <m:r>
                      <a:rPr lang="en-US" altLang="zh-CN" sz="2600" b="0" i="1" smtClean="0">
                        <a:latin typeface="Cambria Math"/>
                        <a:cs typeface="Times New Roman" panose="02020603050405020304" pitchFamily="18" charset="0"/>
                      </a:rPr>
                      <m:t>−</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output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is a linear function of the input </a:t>
                </a:r>
                <a14:m>
                  <m:oMath xmlns:m="http://schemas.openxmlformats.org/officeDocument/2006/math">
                    <m:r>
                      <a:rPr lang="en-US" altLang="zh-CN" sz="2600" i="1" smtClean="0">
                        <a:latin typeface="Cambria Math"/>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but a nonlinear function of the weights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Suppose our cost function has put a gradient of 1 on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 so we wish to decrease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slightly. The back-propagation algorithm can then compute a gradient </a:t>
                </a:r>
                <a14:m>
                  <m:oMath xmlns:m="http://schemas.openxmlformats.org/officeDocument/2006/math">
                    <m:r>
                      <a:rPr lang="en-US" altLang="zh-CN" sz="2600" b="1" i="1" smtClean="0">
                        <a:latin typeface="Cambria Math"/>
                        <a:cs typeface="Times New Roman" panose="02020603050405020304" pitchFamily="18" charset="0"/>
                      </a:rPr>
                      <m:t>𝒈</m:t>
                    </m:r>
                    <m:r>
                      <a:rPr lang="en-US" altLang="zh-CN" sz="2600" b="1" i="1" smtClean="0">
                        <a:latin typeface="Cambria Math"/>
                        <a:cs typeface="Times New Roman" panose="02020603050405020304" pitchFamily="18" charset="0"/>
                      </a:rPr>
                      <m:t> =</m:t>
                    </m:r>
                    <m:r>
                      <a:rPr lang="en-US" altLang="zh-CN" sz="2600" b="1" i="1">
                        <a:latin typeface="Cambria Math"/>
                        <a:ea typeface="Cambria Math"/>
                        <a:cs typeface="Times New Roman" panose="02020603050405020304" pitchFamily="18" charset="0"/>
                      </a:rPr>
                      <m:t>𝜵</m:t>
                    </m:r>
                    <m:r>
                      <a:rPr lang="en-US" altLang="zh-CN" sz="2600" b="1" i="1">
                        <a:latin typeface="Cambria Math"/>
                        <a:cs typeface="Times New Roman" panose="02020603050405020304" pitchFamily="18" charset="0"/>
                      </a:rPr>
                      <m:t>𝒘</m:t>
                    </m:r>
                    <m:acc>
                      <m:accPr>
                        <m:chr m:val="̂"/>
                        <m:ctrlPr>
                          <a:rPr lang="en-US" altLang="zh-CN" sz="2600" b="1" i="1">
                            <a:latin typeface="Cambria Math" panose="02040503050406030204" pitchFamily="18" charset="0"/>
                            <a:cs typeface="Times New Roman" panose="02020603050405020304" pitchFamily="18" charset="0"/>
                          </a:rPr>
                        </m:ctrlPr>
                      </m:accPr>
                      <m:e>
                        <m:r>
                          <a:rPr lang="en-US" altLang="zh-CN" sz="2600" b="1" i="1">
                            <a:latin typeface="Cambria Math"/>
                            <a:cs typeface="Times New Roman" panose="02020603050405020304" pitchFamily="18" charset="0"/>
                          </a:rPr>
                          <m:t>𝒚</m:t>
                        </m:r>
                      </m:e>
                    </m:acc>
                    <m:r>
                      <a:rPr lang="en-US" altLang="zh-CN" sz="2600" b="0" i="0"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Consider what happens when we make an update </a:t>
                </a:r>
                <a14:m>
                  <m:oMath xmlns:m="http://schemas.openxmlformats.org/officeDocument/2006/math">
                    <m:r>
                      <a:rPr lang="en-US" altLang="zh-CN" sz="2600" b="1" i="1" smtClean="0">
                        <a:latin typeface="Cambria Math"/>
                        <a:cs typeface="Times New Roman" panose="02020603050405020304" pitchFamily="18" charset="0"/>
                      </a:rPr>
                      <m:t>𝒘</m:t>
                    </m:r>
                    <m:r>
                      <a:rPr lang="en-US" altLang="zh-CN" sz="2600" b="1" i="1" smtClean="0">
                        <a:latin typeface="Cambria Math"/>
                        <a:ea typeface="Cambria Math"/>
                        <a:cs typeface="Times New Roman" panose="02020603050405020304" pitchFamily="18" charset="0"/>
                      </a:rPr>
                      <m:t>←</m:t>
                    </m:r>
                    <m:r>
                      <a:rPr lang="en-US" altLang="zh-CN" sz="2600" b="1" i="1" smtClean="0">
                        <a:latin typeface="Cambria Math"/>
                        <a:ea typeface="Cambria Math"/>
                        <a:cs typeface="Times New Roman" panose="02020603050405020304" pitchFamily="18" charset="0"/>
                      </a:rPr>
                      <m:t>𝒘</m:t>
                    </m:r>
                    <m:r>
                      <a:rPr lang="en-US" altLang="zh-CN" sz="2600" b="1" i="1" smtClean="0">
                        <a:latin typeface="Cambria Math"/>
                        <a:ea typeface="Cambria Math"/>
                        <a:cs typeface="Times New Roman" panose="02020603050405020304" pitchFamily="18" charset="0"/>
                      </a:rPr>
                      <m:t>−</m:t>
                    </m:r>
                    <m:r>
                      <a:rPr lang="zh-CN" altLang="en-US" sz="2600" b="1" i="1">
                        <a:latin typeface="Cambria Math"/>
                        <a:cs typeface="Times New Roman" panose="02020603050405020304" pitchFamily="18" charset="0"/>
                      </a:rPr>
                      <m:t>𝝐</m:t>
                    </m:r>
                    <m:r>
                      <a:rPr lang="en-US" altLang="zh-CN" sz="2600" b="1" i="1" smtClean="0">
                        <a:latin typeface="Cambria Math"/>
                        <a:ea typeface="Cambria Math"/>
                        <a:cs typeface="Times New Roman" panose="02020603050405020304" pitchFamily="18" charset="0"/>
                      </a:rPr>
                      <m:t>𝒈</m:t>
                    </m:r>
                  </m:oMath>
                </a14:m>
                <a:r>
                  <a:rPr lang="en-US" altLang="zh-CN" sz="2600" dirty="0">
                    <a:latin typeface="Times New Roman" panose="02020603050405020304" pitchFamily="18" charset="0"/>
                    <a:cs typeface="Times New Roman" panose="02020603050405020304" pitchFamily="18" charset="0"/>
                  </a:rPr>
                  <a:t>. The first-order Taylor series approximation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r>
                      <a:rPr lang="en-US" altLang="zh-CN" sz="2600" i="1">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predicts that the value of </a:t>
                </a:r>
                <a14:m>
                  <m:oMath xmlns:m="http://schemas.openxmlformats.org/officeDocument/2006/math">
                    <m:acc>
                      <m:accPr>
                        <m:chr m:val="̂"/>
                        <m:ctrlPr>
                          <a:rPr lang="en-US" altLang="zh-CN" sz="2600" i="1">
                            <a:latin typeface="Cambria Math" panose="02040503050406030204" pitchFamily="18" charset="0"/>
                            <a:cs typeface="Times New Roman" panose="02020603050405020304" pitchFamily="18" charset="0"/>
                          </a:rPr>
                        </m:ctrlPr>
                      </m:accPr>
                      <m:e>
                        <m:r>
                          <a:rPr lang="en-US" altLang="zh-CN" sz="2600" i="1">
                            <a:latin typeface="Cambria Math"/>
                            <a:cs typeface="Times New Roman" panose="02020603050405020304" pitchFamily="18" charset="0"/>
                          </a:rPr>
                          <m:t>𝑦</m:t>
                        </m:r>
                      </m:e>
                    </m:acc>
                    <m:r>
                      <a:rPr lang="en-US" altLang="zh-CN" sz="2600" i="1">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will decrease by </a:t>
                </a:r>
                <a14:m>
                  <m:oMath xmlns:m="http://schemas.openxmlformats.org/officeDocument/2006/math">
                    <m:r>
                      <a:rPr lang="en-US" altLang="zh-CN" sz="2600" b="0" i="0" smtClean="0">
                        <a:latin typeface="Cambria Math"/>
                        <a:ea typeface="Cambria Math"/>
                        <a:cs typeface="Times New Roman" panose="02020603050405020304" pitchFamily="18" charset="0"/>
                      </a:rPr>
                      <m:t> </m:t>
                    </m:r>
                    <m:r>
                      <a:rPr lang="zh-CN" altLang="en-US" sz="2600" b="1" i="1" smtClean="0">
                        <a:latin typeface="Cambria Math"/>
                        <a:ea typeface="Cambria Math"/>
                        <a:cs typeface="Times New Roman" panose="02020603050405020304" pitchFamily="18" charset="0"/>
                      </a:rPr>
                      <m:t>𝜺</m:t>
                    </m:r>
                    <m:r>
                      <a:rPr lang="en-US" altLang="zh-CN" sz="2600" b="1" i="1" smtClean="0">
                        <a:latin typeface="Cambria Math"/>
                        <a:ea typeface="Cambria Math"/>
                        <a:cs typeface="Times New Roman" panose="02020603050405020304" pitchFamily="18" charset="0"/>
                      </a:rPr>
                      <m:t>𝒈</m:t>
                    </m:r>
                  </m:oMath>
                </a14:m>
                <a:r>
                  <a:rPr lang="en-US" altLang="zh-CN" sz="2600" dirty="0">
                    <a:latin typeface="Times New Roman" panose="02020603050405020304" pitchFamily="18" charset="0"/>
                    <a:cs typeface="Times New Roman" panose="02020603050405020304" pitchFamily="18" charset="0"/>
                  </a:rPr>
                  <a:t>.    If we wanted to decrease yˆ by .1, this first-order information available in the gradient suggests we could set the learning rate </a:t>
                </a:r>
                <a14:m>
                  <m:oMath xmlns:m="http://schemas.openxmlformats.org/officeDocument/2006/math">
                    <m:r>
                      <a:rPr lang="zh-CN" altLang="en-US" sz="2600" b="0" i="1">
                        <a:latin typeface="Cambria Math"/>
                        <a:cs typeface="Times New Roman" panose="02020603050405020304" pitchFamily="18" charset="0"/>
                      </a:rPr>
                      <m:t>𝜖</m:t>
                    </m:r>
                  </m:oMath>
                </a14:m>
                <a:r>
                  <a:rPr lang="en-US" altLang="zh-CN" sz="2600" dirty="0">
                    <a:latin typeface="Times New Roman" panose="02020603050405020304" pitchFamily="18" charset="0"/>
                    <a:cs typeface="Times New Roman" panose="02020603050405020304" pitchFamily="18" charset="0"/>
                  </a:rPr>
                  <a:t> to              However, </a:t>
                </a:r>
                <a:r>
                  <a:rPr lang="en-US" altLang="zh-CN" dirty="0"/>
                  <a:t>the actual update will include </a:t>
                </a:r>
              </a:p>
              <a:p>
                <a:pPr lvl="0">
                  <a:spcBef>
                    <a:spcPts val="0"/>
                  </a:spcBef>
                  <a:buClr>
                    <a:srgbClr val="FF0000"/>
                  </a:buClr>
                </a:pPr>
                <a:r>
                  <a:rPr lang="en-US" altLang="zh-CN" dirty="0"/>
                  <a:t>second-order and third-order effects, on up to effects of order </a:t>
                </a:r>
                <a14:m>
                  <m:oMath xmlns:m="http://schemas.openxmlformats.org/officeDocument/2006/math">
                    <m:r>
                      <a:rPr lang="en-US" altLang="zh-CN" i="1">
                        <a:latin typeface="Cambria Math"/>
                      </a:rPr>
                      <m:t>𝑙</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0761" y="1600853"/>
            <a:ext cx="3009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36419" y="2971800"/>
            <a:ext cx="184731" cy="369332"/>
          </a:xfrm>
          <a:prstGeom prst="rect">
            <a:avLst/>
          </a:prstGeom>
          <a:noFill/>
        </p:spPr>
        <p:txBody>
          <a:bodyPr wrap="none" rtlCol="0">
            <a:spAutoFit/>
          </a:bodyPr>
          <a:lstStyle/>
          <a:p>
            <a:endParaRPr lang="zh-CN" alt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437" y="4319720"/>
            <a:ext cx="885825" cy="43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2156" y="5162353"/>
            <a:ext cx="619125" cy="50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5621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new value of </a:t>
                </a:r>
                <a14:m>
                  <m:oMath xmlns:m="http://schemas.openxmlformats.org/officeDocument/2006/math">
                    <m:acc>
                      <m:accPr>
                        <m:chr m:val="̂"/>
                        <m:ctrlPr>
                          <a:rPr lang="en-US" altLang="zh-CN" sz="2600" i="1" smtClean="0">
                            <a:latin typeface="Cambria Math" panose="02040503050406030204" pitchFamily="18" charset="0"/>
                          </a:rPr>
                        </m:ctrlPr>
                      </m:accPr>
                      <m:e>
                        <m:r>
                          <a:rPr lang="en-US" altLang="zh-CN" sz="2600" i="1" smtClean="0">
                            <a:latin typeface="Cambria Math" panose="02040503050406030204" pitchFamily="18" charset="0"/>
                          </a:rPr>
                          <m:t>𝑦</m:t>
                        </m:r>
                      </m:e>
                    </m:acc>
                  </m:oMath>
                </a14:m>
                <a:r>
                  <a:rPr lang="en-US" altLang="zh-CN" sz="2600" dirty="0">
                    <a:latin typeface="Times New Roman" panose="02020603050405020304" pitchFamily="18" charset="0"/>
                    <a:cs typeface="Times New Roman" panose="02020603050405020304" pitchFamily="18" charset="0"/>
                  </a:rPr>
                  <a:t> is given by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An example of one second-order term arising from this update is .                       This term might be negligible if </a:t>
                </a:r>
                <a14:m>
                  <m:oMath xmlns:m="http://schemas.openxmlformats.org/officeDocument/2006/math">
                    <m:nary>
                      <m:naryPr>
                        <m:chr m:val="∏"/>
                        <m:limLoc m:val="subSup"/>
                        <m:ctrlPr>
                          <a:rPr lang="en-US" altLang="zh-CN" sz="2600" i="1" smtClean="0">
                            <a:latin typeface="Cambria Math" panose="02040503050406030204" pitchFamily="18" charset="0"/>
                            <a:cs typeface="Times New Roman" panose="02020603050405020304" pitchFamily="18" charset="0"/>
                          </a:rPr>
                        </m:ctrlPr>
                      </m:naryPr>
                      <m:sub>
                        <m:r>
                          <m:rPr>
                            <m:brk m:alnAt="25"/>
                          </m:rP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3</m:t>
                        </m:r>
                      </m:sub>
                      <m:sup>
                        <m:r>
                          <a:rPr lang="en-US" altLang="zh-CN" sz="2600" b="0" i="1" smtClean="0">
                            <a:latin typeface="Cambria Math"/>
                            <a:cs typeface="Times New Roman" panose="02020603050405020304" pitchFamily="18" charset="0"/>
                          </a:rPr>
                          <m:t>𝑖</m:t>
                        </m:r>
                      </m:sup>
                      <m:e>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𝑖</m:t>
                            </m:r>
                          </m:sub>
                        </m:sSub>
                      </m:e>
                    </m:nary>
                  </m:oMath>
                </a14:m>
                <a:r>
                  <a:rPr lang="en-US" altLang="zh-CN" sz="2600" dirty="0">
                    <a:latin typeface="Times New Roman" panose="02020603050405020304" pitchFamily="18" charset="0"/>
                    <a:cs typeface="Times New Roman" panose="02020603050405020304" pitchFamily="18" charset="0"/>
                  </a:rPr>
                  <a:t> is small, or might be exponentially large if the weights on layers 3 through l are greater than 1. This makes it very hard to choose an appropriate learning rate, because the effects of an update to the parameters for one layer depends so strongly on all of the other layers. Second-order optimization algorithms address this issue by computing an update that takes  </a:t>
                </a:r>
                <a:r>
                  <a:rPr lang="en-US" altLang="zh-CN" dirty="0"/>
                  <a:t>these second-order interactions into account, but we can see that in very deep networks, even higher-order interactions can be significant.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rotWithShape="0">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53" y="1771892"/>
            <a:ext cx="11309800" cy="48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2569" y="2434254"/>
            <a:ext cx="2014538" cy="489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0315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Even second-order optimization algorithms are expensive and usually require numerous approximations that prevent them from truly accounting for all significant second-order interactions. Building an </a:t>
                </a:r>
                <a14:m>
                  <m:oMath xmlns:m="http://schemas.openxmlformats.org/officeDocument/2006/math">
                    <m:r>
                      <a:rPr lang="en-US" altLang="zh-CN" sz="2600" i="1" smtClean="0">
                        <a:latin typeface="Cambria Math"/>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th</a:t>
                </a:r>
                <a:r>
                  <a:rPr lang="en-US" altLang="zh-CN" sz="2600" dirty="0">
                    <a:latin typeface="Times New Roman" panose="02020603050405020304" pitchFamily="18" charset="0"/>
                    <a:cs typeface="Times New Roman" panose="02020603050405020304" pitchFamily="18" charset="0"/>
                  </a:rPr>
                  <a:t> order optimization algorithm for </a:t>
                </a:r>
                <a14:m>
                  <m:oMath xmlns:m="http://schemas.openxmlformats.org/officeDocument/2006/math">
                    <m:r>
                      <a:rPr lang="en-US" altLang="zh-CN" sz="2600" i="1" smtClean="0">
                        <a:latin typeface="Cambria Math"/>
                        <a:cs typeface="Times New Roman" panose="02020603050405020304" pitchFamily="18" charset="0"/>
                      </a:rPr>
                      <m:t>𝑛</m:t>
                    </m:r>
                  </m:oMath>
                </a14:m>
                <a:r>
                  <a:rPr lang="en-US" altLang="zh-CN" sz="2600" dirty="0">
                    <a:latin typeface="Times New Roman" panose="02020603050405020304" pitchFamily="18" charset="0"/>
                    <a:cs typeface="Times New Roman" panose="02020603050405020304" pitchFamily="18" charset="0"/>
                  </a:rPr>
                  <a:t> &gt; 2 thus seems hopeless. What can we do instead?</a:t>
                </a:r>
              </a:p>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Batch normalization provides an elegant way of reparametrizing almost any deep network. The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significantly reduces the problem of coordinating updates across many layers. Batch normalization can be applied to any input or hidden layer in a network. Let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be a minibatch of activations </a:t>
                </a:r>
                <a:r>
                  <a:rPr lang="en-US" altLang="zh-CN" dirty="0"/>
                  <a:t>of the layer to  normalize, arranged as a design matrix, with the activations for each example appearing in a row of the matrix.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863407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normalize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we replace it with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a:t>
                </a:r>
                <a14:m>
                  <m:oMath xmlns:m="http://schemas.openxmlformats.org/officeDocument/2006/math">
                    <m:r>
                      <a:rPr lang="zh-CN" altLang="en-US" sz="2600" b="1" i="1" smtClean="0">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is a vector containing the mean of each unit and </a:t>
                </a:r>
                <a14:m>
                  <m:oMath xmlns:m="http://schemas.openxmlformats.org/officeDocument/2006/math">
                    <m:r>
                      <a:rPr lang="zh-CN" altLang="en-US" sz="2600" b="1" i="1" smtClean="0">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is a vector containing the standard deviation of each unit. The arithmetic here is based on broadcasting the vector </a:t>
                </a:r>
                <a14:m>
                  <m:oMath xmlns:m="http://schemas.openxmlformats.org/officeDocument/2006/math">
                    <m:r>
                      <a:rPr lang="zh-CN" altLang="en-US" sz="2600" b="1" i="1">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the vector </a:t>
                </a:r>
                <a14:m>
                  <m:oMath xmlns:m="http://schemas.openxmlformats.org/officeDocument/2006/math">
                    <m:r>
                      <a:rPr lang="zh-CN" altLang="en-US" sz="2600" b="1" i="1">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to be applied to every row of the matrix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Within each row, the arithmetic is element-wise, so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𝐻</m:t>
                        </m:r>
                      </m:e>
                      <m:sub>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is normalized by subtracting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a:cs typeface="Times New Roman" panose="02020603050405020304" pitchFamily="18" charset="0"/>
                          </a:rPr>
                          <m:t>𝜇</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and dividing by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zh-CN" altLang="en-US" sz="2600" i="1" smtClean="0">
                            <a:latin typeface="Cambria Math"/>
                            <a:cs typeface="Times New Roman" panose="02020603050405020304" pitchFamily="18" charset="0"/>
                          </a:rPr>
                          <m:t>𝜎</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 The rest of the network then operates on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in exactly the same way that the original network operated on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49" y="1738935"/>
            <a:ext cx="11106151" cy="76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1880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7903" y="2914649"/>
            <a:ext cx="10901362" cy="1007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85750" y="2628900"/>
            <a:ext cx="1114425" cy="542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At training time,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where δ is a small positive value such as 10−8 imposed to avoid encountering the undefined gradient of </a:t>
                </a:r>
                <a14:m>
                  <m:oMath xmlns:m="http://schemas.openxmlformats.org/officeDocument/2006/math">
                    <m:r>
                      <a:rPr lang="en-US" altLang="zh-CN" sz="2600" i="1" smtClean="0">
                        <a:latin typeface="Cambria Math"/>
                        <a:cs typeface="Times New Roman" panose="02020603050405020304" pitchFamily="18" charset="0"/>
                      </a:rPr>
                      <m:t>√</m:t>
                    </m:r>
                    <m:r>
                      <a:rPr lang="en-US" altLang="zh-CN" sz="2600" i="1" smtClean="0">
                        <a:latin typeface="Cambria Math"/>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at </a:t>
                </a:r>
                <a14:m>
                  <m:oMath xmlns:m="http://schemas.openxmlformats.org/officeDocument/2006/math">
                    <m:r>
                      <a:rPr lang="en-US" altLang="zh-CN" sz="2600" i="1" smtClean="0">
                        <a:latin typeface="Cambria Math"/>
                        <a:cs typeface="Times New Roman" panose="02020603050405020304" pitchFamily="18" charset="0"/>
                      </a:rPr>
                      <m:t>𝑧</m:t>
                    </m:r>
                  </m:oMath>
                </a14:m>
                <a:r>
                  <a:rPr lang="en-US" altLang="zh-CN" sz="2600" dirty="0">
                    <a:latin typeface="Times New Roman" panose="02020603050405020304" pitchFamily="18" charset="0"/>
                    <a:cs typeface="Times New Roman" panose="02020603050405020304" pitchFamily="18" charset="0"/>
                  </a:rPr>
                  <a:t> = 0. Crucially, we </a:t>
                </a:r>
                <a:r>
                  <a:rPr lang="en-US" altLang="zh-CN" sz="2600" b="1" dirty="0">
                    <a:latin typeface="Times New Roman" panose="02020603050405020304" pitchFamily="18" charset="0"/>
                    <a:cs typeface="Times New Roman" panose="02020603050405020304" pitchFamily="18" charset="0"/>
                  </a:rPr>
                  <a:t>back-propagate through these operations</a:t>
                </a:r>
                <a:r>
                  <a:rPr lang="en-US" altLang="zh-CN" sz="2600" dirty="0">
                    <a:latin typeface="Times New Roman" panose="02020603050405020304" pitchFamily="18" charset="0"/>
                    <a:cs typeface="Times New Roman" panose="02020603050405020304" pitchFamily="18" charset="0"/>
                  </a:rPr>
                  <a:t> for computing the mean and the standard deviation, and for applying them to normalize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962" b="-118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4"/>
          <a:stretch>
            <a:fillRect/>
          </a:stretch>
        </p:blipFill>
        <p:spPr>
          <a:xfrm>
            <a:off x="10611066" y="5656006"/>
            <a:ext cx="1485468" cy="1119188"/>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6" y="1704974"/>
            <a:ext cx="10553701" cy="77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2947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This means that the gradient will never propose </a:t>
                </a:r>
                <a:r>
                  <a:rPr lang="en-US" altLang="zh-CN" sz="2600" dirty="0">
                    <a:latin typeface="Times New Roman" panose="02020603050405020304" pitchFamily="18" charset="0"/>
                    <a:cs typeface="Times New Roman" panose="02020603050405020304" pitchFamily="18" charset="0"/>
                  </a:rPr>
                  <a:t>an operation that acts simply to increase the standard deviation or mean of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 normalization operations remove the effect of such an action and zero out its component in the gradient. This was a major innovation of the batch normalization approach. Previous approaches had involved adding penalties to the cost function to encourage units to have normalized activation statistics or involved intervening to renormalize unit statistics after each gradient descent step. The former approach usually resulted in imperfect normalization and the latter usually resulted in significant wasted time as the learning algorithm repeatedly proposed changing the mean and variance and the normalization step repeatedly undid this change.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3111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Maximizing this sum is equivalent to maximizing the expectation over the empirical distribution defined by the training set:</a:t>
            </a:r>
          </a:p>
          <a:p>
            <a:pPr>
              <a:lnSpc>
                <a:spcPct val="125000"/>
              </a:lnSpc>
              <a:spcBef>
                <a:spcPts val="0"/>
              </a:spcBef>
            </a:pPr>
            <a:endParaRPr lang="en-US" altLang="zh-CN" dirty="0"/>
          </a:p>
          <a:p>
            <a:pPr>
              <a:lnSpc>
                <a:spcPct val="125000"/>
              </a:lnSpc>
              <a:spcBef>
                <a:spcPts val="0"/>
              </a:spcBef>
            </a:pPr>
            <a:endParaRPr lang="en-US" altLang="zh-CN" dirty="0"/>
          </a:p>
          <a:p>
            <a:pPr>
              <a:lnSpc>
                <a:spcPct val="125000"/>
              </a:lnSpc>
              <a:spcBef>
                <a:spcPts val="0"/>
              </a:spcBef>
            </a:pPr>
            <a:r>
              <a:rPr lang="en-US" altLang="zh-CN" dirty="0"/>
              <a:t>        Most of the properties of the objective function </a:t>
            </a:r>
            <a:r>
              <a:rPr lang="en-US" altLang="zh-CN" i="1" dirty="0"/>
              <a:t>J </a:t>
            </a:r>
            <a:r>
              <a:rPr lang="en-US" altLang="zh-CN" dirty="0"/>
              <a:t>used by most of our optimization algorithms are also expectations over the training set. For example, the most commonly used property is the gradient:</a:t>
            </a:r>
          </a:p>
          <a:p>
            <a:pPr>
              <a:lnSpc>
                <a:spcPct val="125000"/>
              </a:lnSpc>
              <a:spcBef>
                <a:spcPts val="0"/>
              </a:spcBef>
            </a:pPr>
            <a:endParaRPr lang="en-US" altLang="zh-CN" dirty="0"/>
          </a:p>
          <a:p>
            <a:endParaRPr lang="en-US" altLang="zh-CN" dirty="0"/>
          </a:p>
        </p:txBody>
      </p:sp>
      <p:pic>
        <p:nvPicPr>
          <p:cNvPr id="2" name="图片 1">
            <a:extLst>
              <a:ext uri="{FF2B5EF4-FFF2-40B4-BE49-F238E27FC236}">
                <a16:creationId xmlns:a16="http://schemas.microsoft.com/office/drawing/2014/main" id="{1908414E-BD22-4B31-8B26-9FC79FF4A52D}"/>
              </a:ext>
            </a:extLst>
          </p:cNvPr>
          <p:cNvPicPr>
            <a:picLocks noChangeAspect="1"/>
          </p:cNvPicPr>
          <p:nvPr/>
        </p:nvPicPr>
        <p:blipFill>
          <a:blip r:embed="rId2"/>
          <a:stretch>
            <a:fillRect/>
          </a:stretch>
        </p:blipFill>
        <p:spPr>
          <a:xfrm>
            <a:off x="2927902" y="2228227"/>
            <a:ext cx="7135659" cy="647495"/>
          </a:xfrm>
          <a:prstGeom prst="rect">
            <a:avLst/>
          </a:prstGeom>
        </p:spPr>
      </p:pic>
      <p:pic>
        <p:nvPicPr>
          <p:cNvPr id="6" name="图片 5">
            <a:extLst>
              <a:ext uri="{FF2B5EF4-FFF2-40B4-BE49-F238E27FC236}">
                <a16:creationId xmlns:a16="http://schemas.microsoft.com/office/drawing/2014/main" id="{1D70A0DE-BCA4-40C3-BFC2-1CD33922A163}"/>
              </a:ext>
            </a:extLst>
          </p:cNvPr>
          <p:cNvPicPr>
            <a:picLocks noChangeAspect="1"/>
          </p:cNvPicPr>
          <p:nvPr/>
        </p:nvPicPr>
        <p:blipFill>
          <a:blip r:embed="rId3"/>
          <a:stretch>
            <a:fillRect/>
          </a:stretch>
        </p:blipFill>
        <p:spPr>
          <a:xfrm>
            <a:off x="2734710" y="4670355"/>
            <a:ext cx="7535726" cy="668386"/>
          </a:xfrm>
          <a:prstGeom prst="rect">
            <a:avLst/>
          </a:prstGeom>
        </p:spPr>
      </p:pic>
    </p:spTree>
    <p:extLst>
      <p:ext uri="{BB962C8B-B14F-4D97-AF65-F5344CB8AC3E}">
        <p14:creationId xmlns:p14="http://schemas.microsoft.com/office/powerpoint/2010/main" val="40819330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Batch normalization reparametrizes the model to make some units always be standardized by definition, deftly sidestepping both problems.</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test time, </a:t>
                </a:r>
                <a14:m>
                  <m:oMath xmlns:m="http://schemas.openxmlformats.org/officeDocument/2006/math">
                    <m:r>
                      <a:rPr lang="zh-CN" altLang="en-US" sz="2600" b="1" i="1" smtClean="0">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b="1" i="1" smtClean="0">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may be replaced by running averages that were collected during training time. This allows the model to be evaluated on a single example, without needing to use definitions of </a:t>
                </a:r>
                <a14:m>
                  <m:oMath xmlns:m="http://schemas.openxmlformats.org/officeDocument/2006/math">
                    <m:r>
                      <a:rPr lang="zh-CN" altLang="en-US" sz="2600" b="1" i="1">
                        <a:latin typeface="Cambria Math"/>
                        <a:cs typeface="Times New Roman" panose="02020603050405020304" pitchFamily="18" charset="0"/>
                      </a:rPr>
                      <m:t>𝝁</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b="1" i="1">
                        <a:latin typeface="Cambria Math"/>
                        <a:cs typeface="Times New Roman" panose="02020603050405020304" pitchFamily="18" charset="0"/>
                      </a:rPr>
                      <m:t>𝝈</m:t>
                    </m:r>
                  </m:oMath>
                </a14:m>
                <a:r>
                  <a:rPr lang="en-US" altLang="zh-CN" sz="2600" dirty="0">
                    <a:latin typeface="Times New Roman" panose="02020603050405020304" pitchFamily="18" charset="0"/>
                    <a:cs typeface="Times New Roman" panose="02020603050405020304" pitchFamily="18" charset="0"/>
                  </a:rPr>
                  <a:t> that depend on an entire minibatch.</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Revisiting the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𝑥</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1</m:t>
                        </m:r>
                      </m:sub>
                    </m:sSub>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2</m:t>
                        </m:r>
                      </m:sub>
                    </m:sSub>
                    <m:r>
                      <a:rPr lang="en-US" altLang="zh-CN" sz="2600" b="0" i="1" smtClean="0">
                        <a:latin typeface="Cambria Math"/>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𝑤</m:t>
                        </m:r>
                      </m:e>
                      <m:sub>
                        <m:r>
                          <a:rPr lang="en-US" altLang="zh-CN" sz="2600" b="0" i="1" smtClean="0">
                            <a:latin typeface="Cambria Math"/>
                            <a:cs typeface="Times New Roman" panose="02020603050405020304" pitchFamily="18" charset="0"/>
                          </a:rPr>
                          <m:t>𝑙</m:t>
                        </m:r>
                      </m:sub>
                    </m:sSub>
                  </m:oMath>
                </a14:m>
                <a:r>
                  <a:rPr lang="en-US" altLang="zh-CN" sz="2600" dirty="0">
                    <a:latin typeface="Times New Roman" panose="02020603050405020304" pitchFamily="18" charset="0"/>
                    <a:cs typeface="Times New Roman" panose="02020603050405020304" pitchFamily="18" charset="0"/>
                  </a:rPr>
                  <a:t> example, we see that we can mostly resolve the difficulties in learning this model by normalizing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h</m:t>
                        </m:r>
                      </m:e>
                      <m:sub>
                        <m:r>
                          <a:rPr lang="en-US" altLang="zh-CN" sz="2600" b="0" i="1" smtClean="0">
                            <a:latin typeface="Cambria Math"/>
                            <a:cs typeface="Times New Roman" panose="02020603050405020304" pitchFamily="18" charset="0"/>
                          </a:rPr>
                          <m:t>𝑙</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Suppose that </a:t>
                </a:r>
                <a14:m>
                  <m:oMath xmlns:m="http://schemas.openxmlformats.org/officeDocument/2006/math">
                    <m:r>
                      <a:rPr lang="en-US" altLang="zh-CN" sz="2600" i="1" smtClean="0">
                        <a:latin typeface="Cambria Math"/>
                        <a:cs typeface="Times New Roman" panose="02020603050405020304" pitchFamily="18" charset="0"/>
                      </a:rPr>
                      <m:t>𝑥</m:t>
                    </m:r>
                  </m:oMath>
                </a14:m>
                <a:r>
                  <a:rPr lang="en-US" altLang="zh-CN" sz="2600" dirty="0">
                    <a:latin typeface="Times New Roman" panose="02020603050405020304" pitchFamily="18" charset="0"/>
                    <a:cs typeface="Times New Roman" panose="02020603050405020304" pitchFamily="18" charset="0"/>
                  </a:rPr>
                  <a:t> is drawn from a unit Gaussian. Then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a:cs typeface="Times New Roman" panose="02020603050405020304" pitchFamily="18" charset="0"/>
                          </a:rPr>
                          <m:t>h</m:t>
                        </m:r>
                      </m:e>
                      <m:sub>
                        <m:r>
                          <a:rPr lang="en-US" altLang="zh-CN" sz="2600" i="1">
                            <a:latin typeface="Cambria Math"/>
                            <a:cs typeface="Times New Roman" panose="02020603050405020304" pitchFamily="18" charset="0"/>
                          </a:rPr>
                          <m:t>𝑙</m:t>
                        </m:r>
                        <m:r>
                          <a:rPr lang="en-US" altLang="zh-CN" sz="2600" i="1">
                            <a:latin typeface="Cambria Math"/>
                            <a:cs typeface="Times New Roman" panose="02020603050405020304" pitchFamily="18" charset="0"/>
                          </a:rPr>
                          <m:t>−</m:t>
                        </m:r>
                        <m:r>
                          <a:rPr lang="en-US" altLang="zh-CN" sz="2600" i="1">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will also come from a Gaussian, because the transformation from x to hl is linear. However, </a:t>
                </a:r>
                <a14:m>
                  <m:oMath xmlns:m="http://schemas.openxmlformats.org/officeDocument/2006/math">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a:cs typeface="Times New Roman" panose="02020603050405020304" pitchFamily="18" charset="0"/>
                          </a:rPr>
                          <m:t>h</m:t>
                        </m:r>
                      </m:e>
                      <m:sub>
                        <m:r>
                          <a:rPr lang="en-US" altLang="zh-CN" sz="2600" i="1">
                            <a:latin typeface="Cambria Math"/>
                            <a:cs typeface="Times New Roman" panose="02020603050405020304" pitchFamily="18" charset="0"/>
                          </a:rPr>
                          <m:t>𝑙</m:t>
                        </m:r>
                        <m:r>
                          <a:rPr lang="en-US" altLang="zh-CN" sz="2600" i="1">
                            <a:latin typeface="Cambria Math"/>
                            <a:cs typeface="Times New Roman" panose="02020603050405020304" pitchFamily="18" charset="0"/>
                          </a:rPr>
                          <m:t>−</m:t>
                        </m:r>
                        <m:r>
                          <a:rPr lang="en-US" altLang="zh-CN" sz="2600" i="1">
                            <a:latin typeface="Cambria Math"/>
                            <a:cs typeface="Times New Roman" panose="02020603050405020304" pitchFamily="18" charset="0"/>
                          </a:rPr>
                          <m:t>1</m:t>
                        </m:r>
                      </m:sub>
                    </m:sSub>
                  </m:oMath>
                </a14:m>
                <a:r>
                  <a:rPr lang="en-US" altLang="zh-CN" sz="2600" dirty="0">
                    <a:latin typeface="Times New Roman" panose="02020603050405020304" pitchFamily="18" charset="0"/>
                    <a:cs typeface="Times New Roman" panose="02020603050405020304" pitchFamily="18" charset="0"/>
                  </a:rPr>
                  <a:t> will no longer have zero mean</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and unit variance.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262913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After applying batch normalization, we obtain the normalized       </a:t>
                </a:r>
                <a:r>
                  <a:rPr lang="en-US" altLang="zh-CN" sz="2600" dirty="0">
                    <a:latin typeface="Times New Roman" panose="02020603050405020304" pitchFamily="18" charset="0"/>
                    <a:cs typeface="Times New Roman" panose="02020603050405020304" pitchFamily="18" charset="0"/>
                  </a:rPr>
                  <a:t>that restores the zero mean and unit variance properties. For almost any update to the lower layers,         will remain a unit Gaussian. The output </a:t>
                </a:r>
                <a14:m>
                  <m:oMath xmlns:m="http://schemas.openxmlformats.org/officeDocument/2006/math">
                    <m:acc>
                      <m:accPr>
                        <m:chr m:val="̂"/>
                        <m:ctrlPr>
                          <a:rPr lang="en-US" altLang="zh-CN" sz="2600" i="1" smtClean="0">
                            <a:latin typeface="Cambria Math" panose="02040503050406030204" pitchFamily="18" charset="0"/>
                            <a:cs typeface="Times New Roman" panose="02020603050405020304" pitchFamily="18" charset="0"/>
                          </a:rPr>
                        </m:ctrlPr>
                      </m:accPr>
                      <m:e>
                        <m:r>
                          <a:rPr lang="en-US" altLang="zh-CN" sz="2600" b="0" i="1" smtClean="0">
                            <a:latin typeface="Cambria Math"/>
                            <a:cs typeface="Times New Roman" panose="02020603050405020304" pitchFamily="18" charset="0"/>
                          </a:rPr>
                          <m:t>𝑦</m:t>
                        </m:r>
                      </m:e>
                    </m:acc>
                  </m:oMath>
                </a14:m>
                <a:r>
                  <a:rPr lang="en-US" altLang="zh-CN" sz="2600" dirty="0">
                    <a:latin typeface="Times New Roman" panose="02020603050405020304" pitchFamily="18" charset="0"/>
                    <a:cs typeface="Times New Roman" panose="02020603050405020304" pitchFamily="18" charset="0"/>
                  </a:rPr>
                  <a:t> may then be learned as a simple linear function                        . Learning in this model is now very simple because the parameters at the lower layers simply do not have an effect in most cases; their output is always renormalized to a unit Gaussian. In some corner cases, the lower layers can have an effect. Changing one of the lower layer weights to 0 can make the output become degenerate, and changing the sign of one of the lower weights can flip the relationship between         and </a:t>
                </a:r>
                <a14:m>
                  <m:oMath xmlns:m="http://schemas.openxmlformats.org/officeDocument/2006/math">
                    <m:r>
                      <a:rPr lang="en-US" altLang="zh-CN" sz="2600" i="1" smtClean="0">
                        <a:latin typeface="Cambria Math"/>
                        <a:cs typeface="Times New Roman" panose="02020603050405020304" pitchFamily="18" charset="0"/>
                      </a:rPr>
                      <m:t>𝑦</m:t>
                    </m:r>
                  </m:oMath>
                </a14:m>
                <a:r>
                  <a:rPr lang="en-US" altLang="zh-CN" sz="2600" dirty="0">
                    <a:latin typeface="Times New Roman" panose="02020603050405020304" pitchFamily="18" charset="0"/>
                    <a:cs typeface="Times New Roman" panose="02020603050405020304" pitchFamily="18" charset="0"/>
                  </a:rPr>
                  <a:t>. These situations are very rare. Without normalization, nearly every update would have an extreme effect on the statistics of           . Batch normalization has thus made this model </a:t>
                </a:r>
                <a:r>
                  <a:rPr lang="en-US" altLang="zh-CN" dirty="0"/>
                  <a:t>significantly easier to learn. </a:t>
                </a: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b="-1663"/>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199" y="1077148"/>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9618" y="1581881"/>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15" y="2473879"/>
            <a:ext cx="1552577" cy="41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3832" y="4268035"/>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628" y="5217261"/>
            <a:ext cx="638175" cy="4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984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this example, the ease of learning of course came at the cost of making the lower layers useless. In our linear example, the lower layers no longer have any harmful effect, but they also no longer have any beneficial effect. This is because we have normalized out the first and second order statistics, which is all that a linear network can influence. In a deep neural network with nonlinear activation functions, the lower layers can perform nonlinear transformations of the data, so they remain useful. Batch normalization acts to standardize only the mean and variance of each unit in order to stabilize learning, but allows the relationships between units and the nonlinear statistics of a single unit to change.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21177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lnSpcReduction="10000"/>
              </a:bodyPr>
              <a:lstStyle/>
              <a:p>
                <a:pPr lvl="0">
                  <a:spcBef>
                    <a:spcPts val="0"/>
                  </a:spcBef>
                  <a:buClr>
                    <a:srgbClr val="FF0000"/>
                  </a:buClr>
                </a:pPr>
                <a:r>
                  <a:rPr lang="en-US" altLang="zh-CN" sz="2600" dirty="0">
                    <a:latin typeface="Times New Roman" panose="02020603050405020304" pitchFamily="18" charset="0"/>
                    <a:cs typeface="Times New Roman" panose="02020603050405020304" pitchFamily="18" charset="0"/>
                  </a:rPr>
                  <a:t>        </a:t>
                </a:r>
                <a:r>
                  <a:rPr lang="en-US" altLang="zh-CN" dirty="0"/>
                  <a:t>Because the final layer of the network is able to learn a linear transformation</a:t>
                </a:r>
                <a:r>
                  <a:rPr lang="en-US" altLang="zh-CN" sz="2600" dirty="0">
                    <a:latin typeface="Times New Roman" panose="02020603050405020304" pitchFamily="18" charset="0"/>
                    <a:cs typeface="Times New Roman" panose="02020603050405020304" pitchFamily="18" charset="0"/>
                  </a:rPr>
                  <a:t>, we may actually wish to remove all linear relationships between units within a layer. Indeed, this is the approach taken by </a:t>
                </a:r>
                <a:r>
                  <a:rPr lang="en-US" altLang="zh-CN" sz="2600" dirty="0">
                    <a:solidFill>
                      <a:srgbClr val="00FF00"/>
                    </a:solidFill>
                    <a:latin typeface="Times New Roman" panose="02020603050405020304" pitchFamily="18" charset="0"/>
                    <a:cs typeface="Times New Roman" panose="02020603050405020304" pitchFamily="18" charset="0"/>
                  </a:rPr>
                  <a:t>Desjardins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who provided the inspiration for batch normalization. Unfortunately, eliminating all linear interactions is much more expensive than standardizing the mean and standard</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deviation of each individual unit, and so far batch normalization remains the most practical approach.</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Normalizing the mean and standard deviation of a unit can reduce the expressive power of the neural network containing that unit. In order to maintain the expressive power of the network, it is common to replace the batch of hidden unit activations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zh-CN" altLang="en-US" sz="2600" b="1" i="1">
                        <a:latin typeface="Cambria Math"/>
                        <a:cs typeface="Times New Roman" panose="02020603050405020304" pitchFamily="18" charset="0"/>
                      </a:rPr>
                      <m:t>𝜸</m:t>
                    </m:r>
                    <m:sSup>
                      <m:sSupPr>
                        <m:ctrlPr>
                          <a:rPr lang="en-US" altLang="zh-CN" sz="2600" b="1" i="1">
                            <a:latin typeface="Cambria Math" panose="02040503050406030204" pitchFamily="18" charset="0"/>
                            <a:cs typeface="Times New Roman" panose="02020603050405020304" pitchFamily="18" charset="0"/>
                          </a:rPr>
                        </m:ctrlPr>
                      </m:sSupPr>
                      <m:e>
                        <m:r>
                          <a:rPr lang="en-US" altLang="zh-CN" sz="2600" b="1" i="1">
                            <a:latin typeface="Cambria Math"/>
                            <a:cs typeface="Times New Roman" panose="02020603050405020304" pitchFamily="18" charset="0"/>
                          </a:rPr>
                          <m:t>𝑯</m:t>
                        </m:r>
                      </m:e>
                      <m:sup>
                        <m:r>
                          <a:rPr lang="en-US" altLang="zh-CN" sz="2600" b="1" i="1">
                            <a:latin typeface="Cambria Math"/>
                            <a:cs typeface="Times New Roman" panose="02020603050405020304" pitchFamily="18" charset="0"/>
                          </a:rPr>
                          <m:t>′</m:t>
                        </m:r>
                      </m:sup>
                    </m:sSup>
                    <m:r>
                      <a:rPr lang="en-US" altLang="zh-CN" sz="2600" b="1" i="1">
                        <a:latin typeface="Cambria Math"/>
                        <a:cs typeface="Times New Roman" panose="02020603050405020304" pitchFamily="18" charset="0"/>
                      </a:rPr>
                      <m:t>+</m:t>
                    </m:r>
                    <m:r>
                      <a:rPr lang="zh-CN" altLang="en-US" sz="2600" b="1" i="1">
                        <a:latin typeface="Cambria Math"/>
                        <a:cs typeface="Times New Roman" panose="02020603050405020304" pitchFamily="18" charset="0"/>
                      </a:rPr>
                      <m:t>𝜷</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rather than simply the normalized </a:t>
                </a:r>
                <a14:m>
                  <m:oMath xmlns:m="http://schemas.openxmlformats.org/officeDocument/2006/math">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t="-594" r="-962" b="-1900"/>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815056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The </a:t>
                </a:r>
                <a:r>
                  <a:rPr lang="en-US" altLang="zh-CN" sz="2600" dirty="0">
                    <a:latin typeface="Times New Roman" panose="02020603050405020304" pitchFamily="18" charset="0"/>
                    <a:cs typeface="Times New Roman" panose="02020603050405020304" pitchFamily="18" charset="0"/>
                  </a:rPr>
                  <a:t>variables</a:t>
                </a:r>
                <a14:m>
                  <m:oMath xmlns:m="http://schemas.openxmlformats.org/officeDocument/2006/math">
                    <m:r>
                      <a:rPr lang="en-US" altLang="zh-CN" sz="2600" b="0" i="0" smtClean="0">
                        <a:latin typeface="Cambria Math"/>
                        <a:cs typeface="Times New Roman" panose="02020603050405020304" pitchFamily="18" charset="0"/>
                      </a:rPr>
                      <m:t> </m:t>
                    </m:r>
                    <m:r>
                      <a:rPr lang="zh-CN" altLang="en-US" sz="2600" i="1" smtClean="0">
                        <a:latin typeface="Cambria Math"/>
                        <a:cs typeface="Times New Roman" panose="02020603050405020304" pitchFamily="18" charset="0"/>
                      </a:rPr>
                      <m:t>𝛾</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i="1" smtClean="0">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are learned parameters that allow the new variable to have any mean and standard deviation. At first glance, this may seem useless—why did we set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mean to </a:t>
                </a:r>
                <a:r>
                  <a:rPr lang="en-US" altLang="zh-CN" sz="2600" b="1" dirty="0">
                    <a:latin typeface="Times New Roman" panose="02020603050405020304" pitchFamily="18" charset="0"/>
                    <a:cs typeface="Times New Roman" panose="02020603050405020304" pitchFamily="18" charset="0"/>
                  </a:rPr>
                  <a:t>0</a:t>
                </a:r>
                <a:r>
                  <a:rPr lang="en-US" altLang="zh-CN" sz="2600" dirty="0">
                    <a:latin typeface="Times New Roman" panose="02020603050405020304" pitchFamily="18" charset="0"/>
                    <a:cs typeface="Times New Roman" panose="02020603050405020304" pitchFamily="18" charset="0"/>
                  </a:rPr>
                  <a:t>, and then introduce a parameter that allows it to be set back to any arbitrary value </a:t>
                </a:r>
                <a14:m>
                  <m:oMath xmlns:m="http://schemas.openxmlformats.org/officeDocument/2006/math">
                    <m:r>
                      <a:rPr lang="zh-CN" altLang="en-US" sz="2600" i="1">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The answer is that the new parametrization can represent the same family of functions of the input as the old parametrization, but the new parametrization has different learning dynamics. In the old parametrization, the mean of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was determined by a complicated interaction between the parameters in the layers below  </a:t>
                </a:r>
                <a14:m>
                  <m:oMath xmlns:m="http://schemas.openxmlformats.org/officeDocument/2006/math">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In the new parametrization, the mean of  </a:t>
                </a:r>
                <a14:m>
                  <m:oMath xmlns:m="http://schemas.openxmlformats.org/officeDocument/2006/math">
                    <m:r>
                      <a:rPr lang="zh-CN" altLang="en-US" sz="2600" b="0" i="1" smtClean="0">
                        <a:latin typeface="Cambria Math"/>
                        <a:cs typeface="Times New Roman" panose="02020603050405020304" pitchFamily="18" charset="0"/>
                      </a:rPr>
                      <m:t>𝛾</m:t>
                    </m:r>
                    <m:sSup>
                      <m:sSupPr>
                        <m:ctrlPr>
                          <a:rPr lang="en-US" altLang="zh-CN" sz="2600" b="1" i="1" smtClean="0">
                            <a:latin typeface="Cambria Math" panose="02040503050406030204" pitchFamily="18" charset="0"/>
                            <a:cs typeface="Times New Roman" panose="02020603050405020304" pitchFamily="18" charset="0"/>
                          </a:rPr>
                        </m:ctrlPr>
                      </m:sSupPr>
                      <m:e>
                        <m:r>
                          <a:rPr lang="en-US" altLang="zh-CN" sz="2600" b="1" i="1" smtClean="0">
                            <a:latin typeface="Cambria Math"/>
                            <a:cs typeface="Times New Roman" panose="02020603050405020304" pitchFamily="18" charset="0"/>
                          </a:rPr>
                          <m:t>𝑯</m:t>
                        </m:r>
                      </m:e>
                      <m:sup>
                        <m:r>
                          <a:rPr lang="en-US" altLang="zh-CN" sz="2600" b="1" i="1" smtClean="0">
                            <a:latin typeface="Cambria Math"/>
                            <a:cs typeface="Times New Roman" panose="02020603050405020304" pitchFamily="18" charset="0"/>
                          </a:rPr>
                          <m:t>′</m:t>
                        </m:r>
                      </m:sup>
                    </m:sSup>
                    <m:r>
                      <a:rPr lang="en-US" altLang="zh-CN" sz="2600" b="1" i="1" smtClean="0">
                        <a:latin typeface="Cambria Math"/>
                        <a:cs typeface="Times New Roman" panose="02020603050405020304" pitchFamily="18" charset="0"/>
                      </a:rPr>
                      <m:t>+</m:t>
                    </m:r>
                    <m:r>
                      <a:rPr lang="zh-CN" altLang="en-US" sz="2600" b="1" i="1" smtClean="0">
                        <a:latin typeface="Cambria Math"/>
                        <a:cs typeface="Times New Roman" panose="02020603050405020304" pitchFamily="18" charset="0"/>
                      </a:rPr>
                      <m:t>𝜷</m:t>
                    </m:r>
                  </m:oMath>
                </a14:m>
                <a:r>
                  <a:rPr lang="en-US" altLang="zh-CN" sz="2600" b="1"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is determined solely by </a:t>
                </a:r>
                <a14:m>
                  <m:oMath xmlns:m="http://schemas.openxmlformats.org/officeDocument/2006/math">
                    <m:r>
                      <a:rPr lang="zh-CN" altLang="en-US" sz="2600" i="1">
                        <a:latin typeface="Cambria Math"/>
                        <a:cs typeface="Times New Roman" panose="02020603050405020304" pitchFamily="18" charset="0"/>
                      </a:rPr>
                      <m:t>𝛽</m:t>
                    </m:r>
                  </m:oMath>
                </a14:m>
                <a:r>
                  <a:rPr lang="en-US" altLang="zh-CN" sz="2600" dirty="0">
                    <a:latin typeface="Times New Roman" panose="02020603050405020304" pitchFamily="18" charset="0"/>
                    <a:cs typeface="Times New Roman" panose="02020603050405020304" pitchFamily="18" charset="0"/>
                  </a:rPr>
                  <a:t>. The new parametrization is much easier to learn with</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gradient descent.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8063908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Most neural network layers take the form of                 where    is some fixed nonlinear activation function such as the rectified linear transformation. It is natural to wonder whether we should apply batch normalization to the input</a:t>
                </a:r>
                <a14:m>
                  <m:oMath xmlns:m="http://schemas.openxmlformats.org/officeDocument/2006/math">
                    <m:r>
                      <a:rPr lang="en-US" altLang="zh-CN" sz="2600" b="0" i="0" smtClean="0">
                        <a:latin typeface="Cambria Math"/>
                        <a:cs typeface="Times New Roman" panose="02020603050405020304" pitchFamily="18" charset="0"/>
                      </a:rPr>
                      <m:t> </m:t>
                    </m:r>
                    <m:r>
                      <a:rPr lang="en-US" altLang="zh-CN" sz="2600" b="1" i="1" smtClean="0">
                        <a:latin typeface="Cambria Math"/>
                        <a:cs typeface="Times New Roman" panose="02020603050405020304" pitchFamily="18" charset="0"/>
                      </a:rPr>
                      <m:t>𝑿</m:t>
                    </m:r>
                  </m:oMath>
                </a14:m>
                <a:r>
                  <a:rPr lang="en-US" altLang="zh-CN" sz="2600" dirty="0">
                    <a:latin typeface="Times New Roman" panose="02020603050405020304" pitchFamily="18" charset="0"/>
                    <a:cs typeface="Times New Roman" panose="02020603050405020304" pitchFamily="18" charset="0"/>
                  </a:rPr>
                  <a:t>, or to the transformed value </a:t>
                </a:r>
                <a14:m>
                  <m:oMath xmlns:m="http://schemas.openxmlformats.org/officeDocument/2006/math">
                    <m:r>
                      <a:rPr lang="en-US" altLang="zh-CN" sz="2600" b="1" i="1" smtClean="0">
                        <a:latin typeface="Cambria Math"/>
                        <a:cs typeface="Times New Roman" panose="02020603050405020304" pitchFamily="18" charset="0"/>
                      </a:rPr>
                      <m:t>𝑿𝑾</m:t>
                    </m:r>
                    <m:r>
                      <a:rPr lang="en-US" altLang="zh-CN" sz="2600" b="1" i="1" smtClean="0">
                        <a:latin typeface="Cambria Math"/>
                        <a:cs typeface="Times New Roman" panose="02020603050405020304" pitchFamily="18" charset="0"/>
                      </a:rPr>
                      <m:t> + </m:t>
                    </m:r>
                    <m:r>
                      <a:rPr lang="en-US" altLang="zh-CN" sz="2600" b="1" i="1" smtClean="0">
                        <a:latin typeface="Cambria Math"/>
                        <a:cs typeface="Times New Roman" panose="02020603050405020304" pitchFamily="18" charset="0"/>
                      </a:rPr>
                      <m:t>𝒃</m:t>
                    </m:r>
                  </m:oMath>
                </a14:m>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Ioffe</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recommend the latter. More specifically, </a:t>
                </a:r>
                <a14:m>
                  <m:oMath xmlns:m="http://schemas.openxmlformats.org/officeDocument/2006/math">
                    <m:r>
                      <a:rPr lang="en-US" altLang="zh-CN" sz="2600" b="1" i="1" smtClean="0">
                        <a:latin typeface="Cambria Math"/>
                        <a:cs typeface="Times New Roman" panose="02020603050405020304" pitchFamily="18" charset="0"/>
                      </a:rPr>
                      <m:t>𝑿𝑾</m:t>
                    </m:r>
                    <m:r>
                      <a:rPr lang="en-US" altLang="zh-CN" sz="2600" b="1" i="1" smtClean="0">
                        <a:latin typeface="Cambria Math"/>
                        <a:cs typeface="Times New Roman" panose="02020603050405020304" pitchFamily="18" charset="0"/>
                      </a:rPr>
                      <m:t> + </m:t>
                    </m:r>
                    <m:r>
                      <a:rPr lang="en-US" altLang="zh-CN" sz="2600" b="1" i="1" smtClean="0">
                        <a:latin typeface="Cambria Math"/>
                        <a:cs typeface="Times New Roman" panose="02020603050405020304" pitchFamily="18" charset="0"/>
                      </a:rPr>
                      <m:t>𝒃</m:t>
                    </m:r>
                    <m:r>
                      <a:rPr lang="en-US" altLang="zh-CN" sz="2600" b="1"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should be replaced by a normalized version of  </a:t>
                </a:r>
                <a14:m>
                  <m:oMath xmlns:m="http://schemas.openxmlformats.org/officeDocument/2006/math">
                    <m:r>
                      <a:rPr lang="en-US" altLang="zh-CN" sz="2600" b="1" i="1" smtClean="0">
                        <a:latin typeface="Cambria Math"/>
                        <a:cs typeface="Times New Roman" panose="02020603050405020304" pitchFamily="18" charset="0"/>
                      </a:rPr>
                      <m:t>𝑿𝑾</m:t>
                    </m:r>
                  </m:oMath>
                </a14:m>
                <a:r>
                  <a:rPr lang="en-US" altLang="zh-CN" sz="2600" dirty="0">
                    <a:latin typeface="Times New Roman" panose="02020603050405020304" pitchFamily="18" charset="0"/>
                    <a:cs typeface="Times New Roman" panose="02020603050405020304" pitchFamily="18" charset="0"/>
                  </a:rPr>
                  <a:t> . The bias term should be omitted because it becomes redundant with the β parameter applied by the batch normalization </a:t>
                </a:r>
                <a:r>
                  <a:rPr lang="en-US" altLang="zh-CN" sz="2600" dirty="0" err="1">
                    <a:latin typeface="Times New Roman" panose="02020603050405020304" pitchFamily="18" charset="0"/>
                    <a:cs typeface="Times New Roman" panose="02020603050405020304" pitchFamily="18" charset="0"/>
                  </a:rPr>
                  <a:t>reparametrization</a:t>
                </a:r>
                <a:r>
                  <a:rPr lang="en-US" altLang="zh-CN" sz="2600" dirty="0">
                    <a:latin typeface="Times New Roman" panose="02020603050405020304" pitchFamily="18" charset="0"/>
                    <a:cs typeface="Times New Roman" panose="02020603050405020304" pitchFamily="18" charset="0"/>
                  </a:rPr>
                  <a:t>. The input to a layer is usually the output of a nonlinear activation function such as the rectified linear function in a previous layer. The statistics of the input are thus more non-Gaussian and less amenable to standardization by linear operations.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2EC761D7-CE9F-49EA-A659-908DDC7F4AC6}"/>
              </a:ext>
            </a:extLst>
          </p:cNvPr>
          <p:cNvPicPr>
            <a:picLocks noChangeAspect="1"/>
          </p:cNvPicPr>
          <p:nvPr/>
        </p:nvPicPr>
        <p:blipFill>
          <a:blip r:embed="rId4"/>
          <a:stretch>
            <a:fillRect/>
          </a:stretch>
        </p:blipFill>
        <p:spPr>
          <a:xfrm>
            <a:off x="7372568" y="1143073"/>
            <a:ext cx="1307197" cy="358612"/>
          </a:xfrm>
          <a:prstGeom prst="rect">
            <a:avLst/>
          </a:prstGeom>
        </p:spPr>
      </p:pic>
      <p:pic>
        <p:nvPicPr>
          <p:cNvPr id="6" name="图片 5">
            <a:extLst>
              <a:ext uri="{FF2B5EF4-FFF2-40B4-BE49-F238E27FC236}">
                <a16:creationId xmlns:a16="http://schemas.microsoft.com/office/drawing/2014/main" id="{E7AD89C4-9BA2-42E8-8CD4-53D5A373FFF3}"/>
              </a:ext>
            </a:extLst>
          </p:cNvPr>
          <p:cNvPicPr>
            <a:picLocks noChangeAspect="1"/>
          </p:cNvPicPr>
          <p:nvPr/>
        </p:nvPicPr>
        <p:blipFill>
          <a:blip r:embed="rId5"/>
          <a:stretch>
            <a:fillRect/>
          </a:stretch>
        </p:blipFill>
        <p:spPr>
          <a:xfrm>
            <a:off x="9559656" y="1184266"/>
            <a:ext cx="284416" cy="358612"/>
          </a:xfrm>
          <a:prstGeom prst="rect">
            <a:avLst/>
          </a:prstGeom>
        </p:spPr>
      </p:pic>
    </p:spTree>
    <p:extLst>
      <p:ext uri="{BB962C8B-B14F-4D97-AF65-F5344CB8AC3E}">
        <p14:creationId xmlns:p14="http://schemas.microsoft.com/office/powerpoint/2010/main" val="90228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8.7.1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convolutional networks, described in Chapter </a:t>
                </a:r>
                <a:r>
                  <a:rPr lang="en-US" altLang="zh-CN" sz="2600" dirty="0">
                    <a:solidFill>
                      <a:srgbClr val="FF0000"/>
                    </a:solidFill>
                    <a:latin typeface="Times New Roman" panose="02020603050405020304" pitchFamily="18" charset="0"/>
                    <a:cs typeface="Times New Roman" panose="02020603050405020304" pitchFamily="18" charset="0"/>
                  </a:rPr>
                  <a:t>9</a:t>
                </a:r>
                <a:r>
                  <a:rPr lang="en-US" altLang="zh-CN" sz="2600" dirty="0">
                    <a:latin typeface="Times New Roman" panose="02020603050405020304" pitchFamily="18" charset="0"/>
                    <a:cs typeface="Times New Roman" panose="02020603050405020304" pitchFamily="18" charset="0"/>
                  </a:rPr>
                  <a:t>, it is important to apply the same normalizing </a:t>
                </a:r>
                <a14:m>
                  <m:oMath xmlns:m="http://schemas.openxmlformats.org/officeDocument/2006/math">
                    <m:r>
                      <a:rPr lang="zh-CN" altLang="en-US" sz="2600" i="1" smtClean="0">
                        <a:latin typeface="Cambria Math"/>
                        <a:cs typeface="Times New Roman" panose="02020603050405020304" pitchFamily="18" charset="0"/>
                      </a:rPr>
                      <m:t>𝜇</m:t>
                    </m:r>
                  </m:oMath>
                </a14:m>
                <a:r>
                  <a:rPr lang="en-US" altLang="zh-CN" sz="2600" dirty="0">
                    <a:latin typeface="Times New Roman" panose="02020603050405020304" pitchFamily="18" charset="0"/>
                    <a:cs typeface="Times New Roman" panose="02020603050405020304" pitchFamily="18" charset="0"/>
                  </a:rPr>
                  <a:t> and </a:t>
                </a:r>
                <a14:m>
                  <m:oMath xmlns:m="http://schemas.openxmlformats.org/officeDocument/2006/math">
                    <m:r>
                      <a:rPr lang="zh-CN" altLang="en-US" sz="2600" i="1" smtClean="0">
                        <a:latin typeface="Cambria Math"/>
                        <a:cs typeface="Times New Roman" panose="02020603050405020304" pitchFamily="18" charset="0"/>
                      </a:rPr>
                      <m:t>𝜎</m:t>
                    </m:r>
                  </m:oMath>
                </a14:m>
                <a:r>
                  <a:rPr lang="en-US" altLang="zh-CN" sz="2600" dirty="0">
                    <a:latin typeface="Times New Roman" panose="02020603050405020304" pitchFamily="18" charset="0"/>
                    <a:cs typeface="Times New Roman" panose="02020603050405020304" pitchFamily="18" charset="0"/>
                  </a:rPr>
                  <a:t> at every spatial location within a feature map, so that the statistics of the feature map remain the same regardless of spatial location.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0659844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some cases, it may be possible to solve an optimization problem quickly by breaking it into separate pieces. If we minimize </a:t>
                </a:r>
                <a14:m>
                  <m:oMath xmlns:m="http://schemas.openxmlformats.org/officeDocument/2006/math">
                    <m:r>
                      <a:rPr lang="en-US" altLang="zh-CN" sz="2600" i="1" smtClean="0">
                        <a:latin typeface="Cambria Math"/>
                        <a:cs typeface="Times New Roman" panose="02020603050405020304" pitchFamily="18" charset="0"/>
                      </a:rPr>
                      <m:t>𝑓</m:t>
                    </m:r>
                    <m:r>
                      <a:rPr lang="en-US" altLang="zh-CN" sz="2600" i="1" smtClean="0">
                        <a:latin typeface="Cambria Math"/>
                        <a:cs typeface="Times New Roman" panose="02020603050405020304" pitchFamily="18" charset="0"/>
                      </a:rPr>
                      <m:t>(</m:t>
                    </m:r>
                    <m:r>
                      <a:rPr lang="en-US" altLang="zh-CN" sz="2600" b="1" i="1" smtClean="0">
                        <a:latin typeface="Cambria Math"/>
                        <a:cs typeface="Times New Roman" panose="02020603050405020304" pitchFamily="18" charset="0"/>
                      </a:rPr>
                      <m:t>𝒙</m:t>
                    </m:r>
                    <m:r>
                      <a:rPr lang="en-US" altLang="zh-CN" sz="2600"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with respect to a single variable</a:t>
                </a:r>
                <a14:m>
                  <m:oMath xmlns:m="http://schemas.openxmlformats.org/officeDocument/2006/math">
                    <m:r>
                      <a:rPr lang="en-US" altLang="zh-CN" sz="2600" b="0" i="0" smtClean="0">
                        <a:latin typeface="Cambria Math"/>
                        <a:cs typeface="Times New Roman" panose="02020603050405020304" pitchFamily="18" charset="0"/>
                      </a:rPr>
                      <m:t> </m:t>
                    </m:r>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𝑥</m:t>
                        </m:r>
                      </m:e>
                      <m:sub>
                        <m:r>
                          <a:rPr lang="en-US" altLang="zh-CN" sz="2600" b="0" i="1" smtClean="0">
                            <a:latin typeface="Cambria Math"/>
                            <a:cs typeface="Times New Roman" panose="02020603050405020304" pitchFamily="18" charset="0"/>
                          </a:rPr>
                          <m:t>𝑖</m:t>
                        </m:r>
                      </m:sub>
                    </m:sSub>
                  </m:oMath>
                </a14:m>
                <a:r>
                  <a:rPr lang="en-US" altLang="zh-CN" sz="2600" dirty="0">
                    <a:latin typeface="Times New Roman" panose="02020603050405020304" pitchFamily="18" charset="0"/>
                    <a:cs typeface="Times New Roman" panose="02020603050405020304" pitchFamily="18" charset="0"/>
                  </a:rPr>
                  <a:t>, then minimize it with respect to another variable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𝑥</m:t>
                        </m:r>
                      </m:e>
                      <m:sub>
                        <m:r>
                          <a:rPr lang="en-US" altLang="zh-CN" sz="2600" b="0" i="1" smtClean="0">
                            <a:latin typeface="Cambria Math"/>
                            <a:cs typeface="Times New Roman" panose="02020603050405020304" pitchFamily="18" charset="0"/>
                          </a:rPr>
                          <m:t>𝑗</m:t>
                        </m:r>
                      </m:sub>
                    </m:sSub>
                  </m:oMath>
                </a14:m>
                <a:r>
                  <a:rPr lang="en-US" altLang="zh-CN" sz="2600" dirty="0">
                    <a:latin typeface="Times New Roman" panose="02020603050405020304" pitchFamily="18" charset="0"/>
                    <a:cs typeface="Times New Roman" panose="02020603050405020304" pitchFamily="18" charset="0"/>
                  </a:rPr>
                  <a:t> and so on, repeatedly cycling through all variables, we are guaranteed to arrive at a (local) minimum. This practice is known as coordinate descent, because we optimize one coordinate at a time. More generally, </a:t>
                </a:r>
                <a:r>
                  <a:rPr lang="en-US" altLang="zh-CN" sz="2600" i="1" dirty="0">
                    <a:latin typeface="Times New Roman" panose="02020603050405020304" pitchFamily="18" charset="0"/>
                    <a:cs typeface="Times New Roman" panose="02020603050405020304" pitchFamily="18" charset="0"/>
                  </a:rPr>
                  <a:t>block coordinate descent </a:t>
                </a:r>
                <a:r>
                  <a:rPr lang="en-US" altLang="zh-CN" sz="2600" dirty="0">
                    <a:latin typeface="Times New Roman" panose="02020603050405020304" pitchFamily="18" charset="0"/>
                    <a:cs typeface="Times New Roman" panose="02020603050405020304" pitchFamily="18" charset="0"/>
                  </a:rPr>
                  <a:t>refers to minimizing with respect to a subset of the variables simultaneously. The term “coordinate descent” is often used to refer to block coordinate descent as well as the strictly individual coordinate descent.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046534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Coordinate descent makes the most sense when the different variables in the optimization problem can be clearly separated into groups that play relatively isolated roles, or when optimization with respect to one group of variables is significantly more efficient than optimization with respect to all of the variables. For example, consider the cost function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This function describes a learning problem called sparse coding, where the goal is to find a weight matrix </a:t>
                </a:r>
                <a14:m>
                  <m:oMath xmlns:m="http://schemas.openxmlformats.org/officeDocument/2006/math">
                    <m:r>
                      <a:rPr lang="en-US" altLang="zh-CN" sz="2600" b="1" i="1">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that can linearly decode a matrix of activation values</a:t>
                </a:r>
                <a14:m>
                  <m:oMath xmlns:m="http://schemas.openxmlformats.org/officeDocument/2006/math">
                    <m:r>
                      <a:rPr lang="en-US" altLang="zh-CN" sz="2600">
                        <a:latin typeface="Cambria Math"/>
                        <a:cs typeface="Times New Roman" panose="02020603050405020304" pitchFamily="18" charset="0"/>
                      </a:rPr>
                      <m:t> </m:t>
                    </m:r>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to reconstruct the training set </a:t>
                </a:r>
                <a14:m>
                  <m:oMath xmlns:m="http://schemas.openxmlformats.org/officeDocument/2006/math">
                    <m:r>
                      <a:rPr lang="en-US" altLang="zh-CN" sz="2600" b="1" i="1">
                        <a:latin typeface="Cambria Math"/>
                        <a:cs typeface="Times New Roman" panose="02020603050405020304" pitchFamily="18" charset="0"/>
                      </a:rPr>
                      <m:t>𝑿</m:t>
                    </m:r>
                  </m:oMath>
                </a14:m>
                <a:r>
                  <a:rPr lang="en-US" altLang="zh-CN" sz="2600" dirty="0">
                    <a:latin typeface="Times New Roman" panose="02020603050405020304" pitchFamily="18" charset="0"/>
                    <a:cs typeface="Times New Roman" panose="02020603050405020304" pitchFamily="18"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475"/>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3690271"/>
            <a:ext cx="11391900" cy="93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8686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Coordinate Descent</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Most applications of sparse coding also involve </a:t>
                </a:r>
                <a:r>
                  <a:rPr lang="en-US" altLang="zh-CN" sz="2600" dirty="0">
                    <a:latin typeface="Times New Roman" panose="02020603050405020304" pitchFamily="18" charset="0"/>
                    <a:cs typeface="Times New Roman" panose="02020603050405020304" pitchFamily="18" charset="0"/>
                  </a:rPr>
                  <a:t>weight decay or a constraint on the norms of the columns of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 in order to prevent the pathological solution with extremely small H and large </a:t>
                </a:r>
                <a14:m>
                  <m:oMath xmlns:m="http://schemas.openxmlformats.org/officeDocument/2006/math">
                    <m:r>
                      <a:rPr lang="en-US" altLang="zh-CN" sz="2600" b="1" i="1" smtClean="0">
                        <a:latin typeface="Cambria Math"/>
                        <a:cs typeface="Times New Roman" panose="02020603050405020304" pitchFamily="18" charset="0"/>
                      </a:rPr>
                      <m:t>𝑾</m:t>
                    </m:r>
                    <m:r>
                      <a:rPr lang="en-US" altLang="zh-CN" sz="2600" b="1"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The function  </a:t>
                </a:r>
                <a14:m>
                  <m:oMath xmlns:m="http://schemas.openxmlformats.org/officeDocument/2006/math">
                    <m:r>
                      <a:rPr lang="en-US" altLang="zh-CN" sz="2600" i="1" smtClean="0">
                        <a:latin typeface="Cambria Math"/>
                        <a:cs typeface="Times New Roman" panose="02020603050405020304" pitchFamily="18" charset="0"/>
                      </a:rPr>
                      <m:t>𝐽</m:t>
                    </m:r>
                  </m:oMath>
                </a14:m>
                <a:r>
                  <a:rPr lang="en-US" altLang="zh-CN" sz="2600" dirty="0">
                    <a:latin typeface="Times New Roman" panose="02020603050405020304" pitchFamily="18" charset="0"/>
                    <a:cs typeface="Times New Roman" panose="02020603050405020304" pitchFamily="18" charset="0"/>
                  </a:rPr>
                  <a:t> is not convex. However, we can divide the inputs to the training algorithm into two sets: the dictionary parameters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and the code representations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 Minimizing the objective function with respect to either one of these sets of variables is a convex problem. Block coordinate descent thus gives us an optimization strategy that allows us to use efficient convex optimization algorithms, by alternating between optimizing </a:t>
                </a:r>
                <a14:m>
                  <m:oMath xmlns:m="http://schemas.openxmlformats.org/officeDocument/2006/math">
                    <m:r>
                      <a:rPr lang="en-US" altLang="zh-CN" sz="2600" b="1" i="1" smtClean="0">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600" b="1" i="1" smtClean="0">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fixed, then optimizing </a:t>
                </a:r>
                <a14:m>
                  <m:oMath xmlns:m="http://schemas.openxmlformats.org/officeDocument/2006/math">
                    <m:r>
                      <a:rPr lang="en-US" altLang="zh-CN" sz="2600" b="1" i="1">
                        <a:latin typeface="Cambria Math"/>
                        <a:cs typeface="Times New Roman" panose="02020603050405020304" pitchFamily="18" charset="0"/>
                      </a:rPr>
                      <m:t>𝑯</m:t>
                    </m:r>
                  </m:oMath>
                </a14:m>
                <a:r>
                  <a:rPr lang="en-US" altLang="zh-CN" sz="2600"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2600" b="1" i="1">
                        <a:latin typeface="Cambria Math"/>
                        <a:cs typeface="Times New Roman" panose="02020603050405020304" pitchFamily="18" charset="0"/>
                      </a:rPr>
                      <m:t>𝑾</m:t>
                    </m:r>
                  </m:oMath>
                </a14:m>
                <a:r>
                  <a:rPr lang="en-US" altLang="zh-CN" sz="2600" dirty="0">
                    <a:latin typeface="Times New Roman" panose="02020603050405020304" pitchFamily="18" charset="0"/>
                    <a:cs typeface="Times New Roman" panose="02020603050405020304" pitchFamily="18" charset="0"/>
                  </a:rPr>
                  <a:t> fixed.</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02590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Computing this expectation exactly is very expensive because it requires evaluating the model on every example in the entire dataset. In practice, we can  compute these expectations by randomly sampling a small number of examples  from the dataset, then taking the average over only those examples.</a:t>
                </a:r>
              </a:p>
              <a:p>
                <a:pPr>
                  <a:spcBef>
                    <a:spcPts val="0"/>
                  </a:spcBef>
                </a:pPr>
                <a:r>
                  <a:rPr lang="en-US" altLang="zh-CN" dirty="0"/>
                  <a:t>        Recall that the standard error of the mean (Eq. </a:t>
                </a:r>
                <a:r>
                  <a:rPr lang="en-US" altLang="zh-CN" dirty="0">
                    <a:solidFill>
                      <a:srgbClr val="FF0000"/>
                    </a:solidFill>
                  </a:rPr>
                  <a:t>5.46</a:t>
                </a:r>
                <a:r>
                  <a:rPr lang="en-US" altLang="zh-CN" dirty="0"/>
                  <a:t>) estimated from </a:t>
                </a:r>
                <a:r>
                  <a:rPr lang="en-US" altLang="zh-CN" i="1" dirty="0"/>
                  <a:t>n </a:t>
                </a:r>
                <a:r>
                  <a:rPr lang="en-US" altLang="zh-CN" dirty="0"/>
                  <a:t>samples is given by </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en-US" altLang="zh-CN" i="1" dirty="0"/>
                  <a:t>, </a:t>
                </a:r>
                <a:r>
                  <a:rPr lang="en-US" altLang="zh-CN" dirty="0"/>
                  <a:t>where</a:t>
                </a:r>
                <a14:m>
                  <m:oMath xmlns:m="http://schemas.openxmlformats.org/officeDocument/2006/math">
                    <m:r>
                      <a:rPr lang="zh-CN" altLang="en-US" i="1">
                        <a:latin typeface="Cambria Math" panose="02040503050406030204" pitchFamily="18" charset="0"/>
                      </a:rPr>
                      <m:t>𝜎</m:t>
                    </m:r>
                  </m:oMath>
                </a14:m>
                <a:r>
                  <a:rPr lang="en-US" altLang="zh-CN" dirty="0"/>
                  <a:t>is the true standard deviation of the value of the samples. The denominator of </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r>
                      <a:rPr lang="en-US" altLang="zh-CN" i="1">
                        <a:latin typeface="Cambria Math" panose="02040503050406030204" pitchFamily="18" charset="0"/>
                      </a:rPr>
                      <m:t> </m:t>
                    </m:r>
                  </m:oMath>
                </a14:m>
                <a:r>
                  <a:rPr lang="en-US" altLang="zh-CN" dirty="0"/>
                  <a:t>shows that there are less than linear returns to using more examples to estimate the gradient. Compare two hypothetical estimates of the gradient, one based on 100 examples and another based on 10,000 examples.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513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8.7.2 Batch Normalization</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Coordinate descent is not a very good strategy when the value of one variable</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strongly influences the optimal value of another variable, as in the function</a:t>
                </a:r>
                <a14:m>
                  <m:oMath xmlns:m="http://schemas.openxmlformats.org/officeDocument/2006/math">
                    <m:r>
                      <a:rPr lang="en-US" altLang="zh-CN" sz="2600" b="0" i="0" smtClean="0">
                        <a:latin typeface="Cambria Math"/>
                        <a:cs typeface="Times New Roman" panose="02020603050405020304" pitchFamily="18" charset="0"/>
                      </a:rPr>
                      <m:t> </m:t>
                    </m:r>
                    <m:r>
                      <a:rPr lang="en-US" altLang="zh-CN" sz="2600" i="1">
                        <a:latin typeface="Cambria Math"/>
                        <a:cs typeface="Times New Roman" panose="02020603050405020304" pitchFamily="18" charset="0"/>
                      </a:rPr>
                      <m:t>𝑓</m:t>
                    </m:r>
                    <m:d>
                      <m:dPr>
                        <m:ctrlPr>
                          <a:rPr lang="en-US" altLang="zh-CN" sz="2600" i="1">
                            <a:latin typeface="Cambria Math" panose="02040503050406030204" pitchFamily="18" charset="0"/>
                            <a:cs typeface="Times New Roman" panose="02020603050405020304" pitchFamily="18" charset="0"/>
                          </a:rPr>
                        </m:ctrlPr>
                      </m:dPr>
                      <m:e>
                        <m:r>
                          <a:rPr lang="en-US" altLang="zh-CN" sz="2600" b="1" i="1">
                            <a:latin typeface="Cambria Math"/>
                            <a:cs typeface="Times New Roman" panose="02020603050405020304" pitchFamily="18" charset="0"/>
                          </a:rPr>
                          <m:t>𝒙</m:t>
                        </m:r>
                      </m:e>
                    </m:d>
                    <m:r>
                      <a:rPr lang="en-US" altLang="zh-CN" sz="2600" b="0" i="1" smtClean="0">
                        <a:latin typeface="Cambria Math"/>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600" i="1" smtClean="0">
                        <a:latin typeface="Cambria Math"/>
                        <a:cs typeface="Times New Roman" panose="02020603050405020304" pitchFamily="18" charset="0"/>
                      </a:rPr>
                      <m:t>𝛼</m:t>
                    </m:r>
                    <m:r>
                      <a:rPr lang="en-US" altLang="zh-CN" sz="2600" i="1" smtClean="0">
                        <a:latin typeface="Cambria Math"/>
                        <a:cs typeface="Times New Roman" panose="02020603050405020304" pitchFamily="18" charset="0"/>
                      </a:rPr>
                      <m:t> </m:t>
                    </m:r>
                  </m:oMath>
                </a14:m>
                <a:r>
                  <a:rPr lang="en-US" altLang="zh-CN" sz="2600" dirty="0">
                    <a:latin typeface="Times New Roman" panose="02020603050405020304" pitchFamily="18" charset="0"/>
                    <a:cs typeface="Times New Roman" panose="02020603050405020304" pitchFamily="18" charset="0"/>
                  </a:rPr>
                  <a:t>is a positive constant. The first term encourages the two variables to have similar value, while the second term encourages them to be near zero. The solution is to set both to zero. Newton’s method can solve the problem in a single step because it is a positive definite quadratic problem. However, for small α, coordinate descent will make very slow progress because the first term does not allow a single variable to be changed to a value that differs significantly from the current value of the other variable.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5" name="图片 4">
            <a:extLst>
              <a:ext uri="{FF2B5EF4-FFF2-40B4-BE49-F238E27FC236}">
                <a16:creationId xmlns:a16="http://schemas.microsoft.com/office/drawing/2014/main" id="{564DF96A-C48D-4543-A3B3-996F97F9CE01}"/>
              </a:ext>
            </a:extLst>
          </p:cNvPr>
          <p:cNvPicPr>
            <a:picLocks noChangeAspect="1"/>
          </p:cNvPicPr>
          <p:nvPr/>
        </p:nvPicPr>
        <p:blipFill>
          <a:blip r:embed="rId4"/>
          <a:stretch>
            <a:fillRect/>
          </a:stretch>
        </p:blipFill>
        <p:spPr>
          <a:xfrm>
            <a:off x="550910" y="2122609"/>
            <a:ext cx="2508412" cy="423643"/>
          </a:xfrm>
          <a:prstGeom prst="rect">
            <a:avLst/>
          </a:prstGeom>
        </p:spPr>
      </p:pic>
    </p:spTree>
    <p:extLst>
      <p:ext uri="{BB962C8B-B14F-4D97-AF65-F5344CB8AC3E}">
        <p14:creationId xmlns:p14="http://schemas.microsoft.com/office/powerpoint/2010/main" val="17103565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8.7.3 Polyak Averaging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a:t>
                </a:r>
                <a:r>
                  <a:rPr lang="en-US" altLang="zh-CN" sz="2600" dirty="0" err="1">
                    <a:solidFill>
                      <a:srgbClr val="00FF00"/>
                    </a:solidFill>
                    <a:latin typeface="Times New Roman" panose="02020603050405020304" pitchFamily="18" charset="0"/>
                    <a:cs typeface="Times New Roman" panose="02020603050405020304" pitchFamily="18" charset="0"/>
                  </a:rPr>
                  <a:t>Polyak</a:t>
                </a:r>
                <a:r>
                  <a:rPr lang="en-US" altLang="zh-CN" sz="2600" dirty="0">
                    <a:solidFill>
                      <a:srgbClr val="00FF00"/>
                    </a:solidFill>
                    <a:latin typeface="Times New Roman" panose="02020603050405020304" pitchFamily="18" charset="0"/>
                    <a:cs typeface="Times New Roman" panose="02020603050405020304" pitchFamily="18" charset="0"/>
                  </a:rPr>
                  <a:t> and </a:t>
                </a:r>
                <a:r>
                  <a:rPr lang="en-US" altLang="zh-CN" sz="2600" dirty="0" err="1">
                    <a:solidFill>
                      <a:srgbClr val="00FF00"/>
                    </a:solidFill>
                    <a:latin typeface="Times New Roman" panose="02020603050405020304" pitchFamily="18" charset="0"/>
                    <a:cs typeface="Times New Roman" panose="02020603050405020304" pitchFamily="18" charset="0"/>
                  </a:rPr>
                  <a:t>Juditsky</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1992</a:t>
                </a:r>
                <a:r>
                  <a:rPr lang="en-US" altLang="zh-CN" sz="2600" dirty="0">
                    <a:latin typeface="Times New Roman" panose="02020603050405020304" pitchFamily="18" charset="0"/>
                    <a:cs typeface="Times New Roman" panose="02020603050405020304" pitchFamily="18" charset="0"/>
                  </a:rPr>
                  <a:t>) consists of averaging together several points in the trajectory through parameter space visited by an optimization algorithm. If t iterations of gradient descent visit points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zh-CN" altLang="en-US" sz="2600" i="1" smtClean="0">
                            <a:latin typeface="Cambria Math"/>
                            <a:cs typeface="Times New Roman" panose="02020603050405020304" pitchFamily="18" charset="0"/>
                          </a:rPr>
                          <m:t>𝜃</m:t>
                        </m:r>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1</m:t>
                        </m:r>
                        <m:r>
                          <a:rPr lang="en-US" altLang="zh-CN" sz="2600" b="0" i="1" smtClean="0">
                            <a:latin typeface="Cambria Math"/>
                            <a:cs typeface="Times New Roman" panose="02020603050405020304" pitchFamily="18" charset="0"/>
                          </a:rPr>
                          <m:t>)</m:t>
                        </m:r>
                      </m:sup>
                    </m:sSup>
                    <m:r>
                      <a:rPr lang="en-US" altLang="zh-CN" sz="2600" b="0" i="1" smtClean="0">
                        <a:latin typeface="Cambria Math"/>
                        <a:cs typeface="Times New Roman" panose="02020603050405020304" pitchFamily="18" charset="0"/>
                      </a:rPr>
                      <m:t>,…,</m:t>
                    </m:r>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a:cs typeface="Times New Roman" panose="02020603050405020304" pitchFamily="18" charset="0"/>
                          </a:rPr>
                          <m:t>𝜃</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2</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,then the output of the </a:t>
                </a: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algorithm is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acc>
                          <m:accPr>
                            <m:chr m:val="̂"/>
                            <m:ctrlPr>
                              <a:rPr lang="en-US" altLang="zh-CN" sz="2600" i="1">
                                <a:latin typeface="Cambria Math" panose="02040503050406030204" pitchFamily="18" charset="0"/>
                                <a:cs typeface="Times New Roman" panose="02020603050405020304" pitchFamily="18" charset="0"/>
                              </a:rPr>
                            </m:ctrlPr>
                          </m:accPr>
                          <m:e>
                            <m:r>
                              <a:rPr lang="zh-CN" altLang="en-US" sz="2600" i="1">
                                <a:latin typeface="Cambria Math"/>
                                <a:cs typeface="Times New Roman" panose="02020603050405020304" pitchFamily="18" charset="0"/>
                              </a:rPr>
                              <m:t>𝜃</m:t>
                            </m:r>
                          </m:e>
                        </m:acc>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𝑡</m:t>
                        </m:r>
                        <m:r>
                          <a:rPr lang="en-US" altLang="zh-CN" sz="2600" b="0" i="1" smtClean="0">
                            <a:latin typeface="Cambria Math"/>
                            <a:cs typeface="Times New Roman" panose="02020603050405020304" pitchFamily="18" charset="0"/>
                          </a:rPr>
                          <m:t>)</m:t>
                        </m:r>
                      </m:sup>
                    </m:sSup>
                    <m:r>
                      <a:rPr lang="en-US" altLang="zh-CN" sz="2600" b="0" i="1" smtClean="0">
                        <a:latin typeface="Cambria Math"/>
                        <a:cs typeface="Times New Roman" panose="02020603050405020304" pitchFamily="18" charset="0"/>
                      </a:rPr>
                      <m:t>=</m:t>
                    </m:r>
                    <m:f>
                      <m:fPr>
                        <m:ctrlPr>
                          <a:rPr lang="en-US" altLang="zh-CN" sz="2600" b="0" i="1" smtClean="0">
                            <a:latin typeface="Cambria Math" panose="02040503050406030204" pitchFamily="18" charset="0"/>
                            <a:cs typeface="Times New Roman" panose="02020603050405020304" pitchFamily="18" charset="0"/>
                          </a:rPr>
                        </m:ctrlPr>
                      </m:fPr>
                      <m:num>
                        <m:r>
                          <a:rPr lang="en-US" altLang="zh-CN" sz="2600" b="0" i="1" smtClean="0">
                            <a:latin typeface="Cambria Math"/>
                            <a:cs typeface="Times New Roman" panose="02020603050405020304" pitchFamily="18" charset="0"/>
                          </a:rPr>
                          <m:t>1</m:t>
                        </m:r>
                      </m:num>
                      <m:den>
                        <m:r>
                          <a:rPr lang="en-US" altLang="zh-CN" sz="2600" b="0" i="1" smtClean="0">
                            <a:latin typeface="Cambria Math"/>
                            <a:cs typeface="Times New Roman" panose="02020603050405020304" pitchFamily="18" charset="0"/>
                          </a:rPr>
                          <m:t>𝑡</m:t>
                        </m:r>
                      </m:den>
                    </m:f>
                    <m:nary>
                      <m:naryPr>
                        <m:chr m:val="∑"/>
                        <m:limLoc m:val="subSup"/>
                        <m:ctrlPr>
                          <a:rPr lang="en-US" altLang="zh-CN" sz="2600" b="0" i="1" smtClean="0">
                            <a:latin typeface="Cambria Math" panose="02040503050406030204" pitchFamily="18" charset="0"/>
                            <a:cs typeface="Times New Roman" panose="02020603050405020304" pitchFamily="18" charset="0"/>
                          </a:rPr>
                        </m:ctrlPr>
                      </m:naryPr>
                      <m:sub>
                        <m:r>
                          <m:rPr>
                            <m:brk m:alnAt="25"/>
                          </m:rPr>
                          <a:rPr lang="en-US" altLang="zh-CN" sz="2600" b="0" i="1" smtClean="0">
                            <a:latin typeface="Cambria Math"/>
                            <a:cs typeface="Times New Roman" panose="02020603050405020304" pitchFamily="18" charset="0"/>
                          </a:rPr>
                          <m:t>𝑖</m:t>
                        </m:r>
                      </m:sub>
                      <m:sup>
                        <m:r>
                          <a:rPr lang="en-US" altLang="zh-CN" sz="2600" b="0" i="1" smtClean="0">
                            <a:latin typeface="Cambria Math"/>
                            <a:cs typeface="Times New Roman" panose="02020603050405020304" pitchFamily="18" charset="0"/>
                          </a:rPr>
                          <m:t> </m:t>
                        </m:r>
                      </m:sup>
                      <m:e>
                        <m:sSup>
                          <m:sSupPr>
                            <m:ctrlPr>
                              <a:rPr lang="en-US" altLang="zh-CN" sz="2600" i="1">
                                <a:latin typeface="Cambria Math" panose="02040503050406030204" pitchFamily="18" charset="0"/>
                                <a:cs typeface="Times New Roman" panose="02020603050405020304" pitchFamily="18" charset="0"/>
                              </a:rPr>
                            </m:ctrlPr>
                          </m:sSupPr>
                          <m:e>
                            <m:r>
                              <a:rPr lang="zh-CN" altLang="en-US" sz="2600" i="1">
                                <a:latin typeface="Cambria Math"/>
                                <a:cs typeface="Times New Roman" panose="02020603050405020304" pitchFamily="18" charset="0"/>
                              </a:rPr>
                              <m:t>𝜃</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i="1">
                                <a:latin typeface="Cambria Math"/>
                                <a:cs typeface="Times New Roman" panose="02020603050405020304" pitchFamily="18" charset="0"/>
                              </a:rPr>
                              <m:t>)</m:t>
                            </m:r>
                          </m:sup>
                        </m:sSup>
                      </m:e>
                    </m:nary>
                  </m:oMath>
                </a14:m>
                <a:r>
                  <a:rPr lang="en-US" altLang="zh-CN" sz="2600" dirty="0">
                    <a:latin typeface="Times New Roman" panose="02020603050405020304" pitchFamily="18" charset="0"/>
                    <a:cs typeface="Times New Roman" panose="02020603050405020304" pitchFamily="18" charset="0"/>
                  </a:rPr>
                  <a:t>.On some problem classes, such as gradient descent applied to convex problems, this approach has strong convergence guarantees. When applied to neural networks, its justification is more heuristic, but it performs well in practice. The basic idea is that the optimization algorithm may leap back and forth across a valley several times without ever visiting a point near the bottom of the valley. The average of all of the locations on either side should be close to the bottom of the valley. </a:t>
                </a:r>
                <a:r>
                  <a:rPr lang="en-US" altLang="zh-CN" dirty="0"/>
                  <a:t>The average of all of  the locations on either side should be close to the bottom of the valley though.</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7112391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8.7.3 Polyak Averaging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non-convex problems, the path taken by the optimization trajectory can be very complicated and visit many different regions. Including points in parameter space from the distant past that may be separated from the current point by large barriers in the cost function does not seem like a useful behavior. As a result, when applying </a:t>
            </a:r>
            <a:r>
              <a:rPr lang="en-US" altLang="zh-CN" sz="2600" dirty="0" err="1">
                <a:latin typeface="Times New Roman" panose="02020603050405020304" pitchFamily="18" charset="0"/>
                <a:cs typeface="Times New Roman" panose="02020603050405020304" pitchFamily="18" charset="0"/>
              </a:rPr>
              <a:t>Polyak</a:t>
            </a:r>
            <a:r>
              <a:rPr lang="en-US" altLang="zh-CN" sz="2600" dirty="0">
                <a:latin typeface="Times New Roman" panose="02020603050405020304" pitchFamily="18" charset="0"/>
                <a:cs typeface="Times New Roman" panose="02020603050405020304" pitchFamily="18" charset="0"/>
              </a:rPr>
              <a:t> averaging to non-convex problems, it is typical to use an exponentially decaying running average: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The running average approach is used in numerous applications. See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for a recent example.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5" y="4174222"/>
            <a:ext cx="11406187" cy="690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7627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Sometimes, directly training a model to solve a specific task can be too ambitious if the model is complex and hard to optimize or if the task is very difficult. It is sometimes more effective to train a simpler model to solve the task, then make the model more complex. It can also be more effective to train the model to solve a simpler task, then move on to confront the final task. These strategies that involve training simple models on simple tasks before confronting the challenge of training the desired model to perform the desired task are collectively known as </a:t>
            </a:r>
            <a:r>
              <a:rPr lang="en-US" altLang="zh-CN" sz="2600" i="1" dirty="0">
                <a:latin typeface="Times New Roman" panose="02020603050405020304" pitchFamily="18" charset="0"/>
                <a:cs typeface="Times New Roman" panose="02020603050405020304" pitchFamily="18" charset="0"/>
              </a:rPr>
              <a:t>pretraining</a:t>
            </a:r>
            <a:r>
              <a:rPr lang="en-US" altLang="zh-CN" sz="2600" dirty="0">
                <a:latin typeface="Times New Roman" panose="02020603050405020304" pitchFamily="18" charset="0"/>
                <a:cs typeface="Times New Roman" panose="02020603050405020304" pitchFamily="18" charset="0"/>
              </a:rPr>
              <a:t>.</a:t>
            </a:r>
          </a:p>
          <a:p>
            <a:pPr marL="0" lvl="0" indent="0" algn="just">
              <a:lnSpc>
                <a:spcPct val="125000"/>
              </a:lnSpc>
              <a:spcBef>
                <a:spcPts val="0"/>
              </a:spcBef>
              <a:buClr>
                <a:srgbClr val="FF0000"/>
              </a:buClr>
              <a:buNone/>
            </a:pPr>
            <a:r>
              <a:rPr lang="en-US" altLang="zh-CN" i="1" dirty="0"/>
              <a:t>        </a:t>
            </a:r>
            <a:r>
              <a:rPr lang="en-US" altLang="zh-CN" sz="2600" i="1" dirty="0">
                <a:latin typeface="Times New Roman" panose="02020603050405020304" pitchFamily="18" charset="0"/>
                <a:cs typeface="Times New Roman" panose="02020603050405020304" pitchFamily="18" charset="0"/>
              </a:rPr>
              <a:t>Greedy </a:t>
            </a:r>
            <a:r>
              <a:rPr lang="en-US" altLang="zh-CN" sz="2600" dirty="0">
                <a:latin typeface="Times New Roman" panose="02020603050405020304" pitchFamily="18" charset="0"/>
                <a:cs typeface="Times New Roman" panose="02020603050405020304" pitchFamily="18" charset="0"/>
              </a:rPr>
              <a:t>algorithms break a problem into many components, then solve for the optimal version of each component in isolation.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951586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Unfortunately, combining the individually optimal components is not guaranteed to yield an optimal complete </a:t>
            </a:r>
            <a:r>
              <a:rPr lang="en-US" altLang="zh-CN" sz="2600" dirty="0">
                <a:latin typeface="Times New Roman" panose="02020603050405020304" pitchFamily="18" charset="0"/>
                <a:cs typeface="Times New Roman" panose="02020603050405020304" pitchFamily="18" charset="0"/>
              </a:rPr>
              <a:t>solution. However, greedy algorithms can be computationally much cheaper than algorithms that solve for the best joint solution, and the quality of a greedy solution is often acceptable if not optimal. Greedy algorithms may also be followed by a fine-tuning stage in which a joint optimization algorithm searches for an optimal solution to the full problem. Initializing the joint optimization algorithm with a greedy solution can greatly speed it up and improve the quality of the solution it finds.</a:t>
            </a:r>
          </a:p>
          <a:p>
            <a:pPr>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Pretraining, and especially greedy pretraining, algorithms are ubiquitous in deep learning. In this section, we describe specifically those pretraining algorithms that break supervised learning problems into other simpler </a:t>
            </a:r>
            <a:r>
              <a:rPr lang="en-US" altLang="zh-CN" dirty="0"/>
              <a:t>supervised learning problems. This approach is known as </a:t>
            </a:r>
            <a:r>
              <a:rPr lang="en-US" altLang="zh-CN" i="1" dirty="0"/>
              <a:t>greedy supervised pretraining</a:t>
            </a:r>
            <a:r>
              <a:rPr lang="en-US" altLang="zh-CN" dirty="0"/>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5821479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fontScale="92500"/>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the original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 version of greedy supervised pretraining, each stage consists of a supervised learning training task involving only a subset of the layers in the final neural network. An example of greedy supervised pretraining is illustrated in Fig. </a:t>
            </a:r>
            <a:r>
              <a:rPr lang="en-US" altLang="zh-CN" sz="2600" dirty="0">
                <a:solidFill>
                  <a:srgbClr val="FF0000"/>
                </a:solidFill>
                <a:latin typeface="Times New Roman" panose="02020603050405020304" pitchFamily="18" charset="0"/>
                <a:cs typeface="Times New Roman" panose="02020603050405020304" pitchFamily="18" charset="0"/>
              </a:rPr>
              <a:t>8.7</a:t>
            </a:r>
            <a:r>
              <a:rPr lang="en-US" altLang="zh-CN" sz="2600" dirty="0">
                <a:latin typeface="Times New Roman" panose="02020603050405020304" pitchFamily="18" charset="0"/>
                <a:cs typeface="Times New Roman" panose="02020603050405020304" pitchFamily="18" charset="0"/>
              </a:rPr>
              <a:t>, in which each added hidden layer is pretrained as part of a shallow supervised MLP, taking as input the output of the previously trained hidden layer. Instead of pretraining one layer at a time, </a:t>
            </a:r>
            <a:r>
              <a:rPr lang="en-US" altLang="zh-CN" sz="2600" dirty="0" err="1">
                <a:solidFill>
                  <a:srgbClr val="00FF00"/>
                </a:solidFill>
                <a:latin typeface="Times New Roman" panose="02020603050405020304" pitchFamily="18" charset="0"/>
                <a:cs typeface="Times New Roman" panose="02020603050405020304" pitchFamily="18" charset="0"/>
              </a:rPr>
              <a:t>Simonyan</a:t>
            </a:r>
            <a:r>
              <a:rPr lang="en-US" altLang="zh-CN" sz="2600" dirty="0">
                <a:solidFill>
                  <a:srgbClr val="00FF00"/>
                </a:solidFill>
                <a:latin typeface="Times New Roman" panose="02020603050405020304" pitchFamily="18" charset="0"/>
                <a:cs typeface="Times New Roman" panose="02020603050405020304" pitchFamily="18" charset="0"/>
              </a:rPr>
              <a:t> and Zisserman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pretrain a deep convolutional network (eleven weight layers) and then use the first four and last three layers from this network to initialize even deeper networks (with up to nineteen layers of weights). The middle layers of </a:t>
            </a:r>
            <a:r>
              <a:rPr lang="en-US" altLang="zh-CN" dirty="0"/>
              <a:t>the new, very deep network are initialized randomly. The new network is then jointly trained. Another option, explored by </a:t>
            </a:r>
            <a:r>
              <a:rPr lang="en-US" altLang="zh-CN" dirty="0">
                <a:solidFill>
                  <a:srgbClr val="00FF00"/>
                </a:solidFill>
              </a:rPr>
              <a:t>Yu </a:t>
            </a:r>
            <a:r>
              <a:rPr lang="en-US" altLang="zh-CN" i="1" dirty="0">
                <a:solidFill>
                  <a:srgbClr val="00FF00"/>
                </a:solidFill>
              </a:rPr>
              <a:t>et al. </a:t>
            </a:r>
            <a:r>
              <a:rPr lang="en-US" altLang="zh-CN" dirty="0"/>
              <a:t>(</a:t>
            </a:r>
            <a:r>
              <a:rPr lang="en-US" altLang="zh-CN" dirty="0">
                <a:solidFill>
                  <a:srgbClr val="00FF00"/>
                </a:solidFill>
              </a:rPr>
              <a:t>2010</a:t>
            </a:r>
            <a:r>
              <a:rPr lang="en-US" altLang="zh-CN" dirty="0"/>
              <a:t>) is to use the </a:t>
            </a:r>
            <a:r>
              <a:rPr lang="en-US" altLang="zh-CN" i="1" dirty="0"/>
              <a:t>outputs</a:t>
            </a:r>
            <a:r>
              <a:rPr lang="en-US" altLang="zh-CN" dirty="0"/>
              <a:t> of the previously trained MLPs, as well as the raw input, as inputs for each added stage.</a:t>
            </a:r>
          </a:p>
          <a:p>
            <a:pPr>
              <a:spcBef>
                <a:spcPts val="0"/>
              </a:spcBef>
              <a:buClr>
                <a:srgbClr val="FF0000"/>
              </a:buClr>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67850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486400" y="1043189"/>
            <a:ext cx="6310648" cy="5133774"/>
          </a:xfrm>
        </p:spPr>
        <p:txBody>
          <a:bodyPr>
            <a:normAutofit fontScale="92500"/>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Figure 8.7: Illustration of one form of greedy supervised pretraining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2007</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a</a:t>
            </a:r>
            <a:r>
              <a:rPr lang="en-US" altLang="zh-CN" sz="2600" dirty="0">
                <a:latin typeface="Times New Roman" panose="02020603050405020304" pitchFamily="18" charset="0"/>
                <a:cs typeface="Times New Roman" panose="02020603050405020304" pitchFamily="18" charset="0"/>
              </a:rPr>
              <a:t>) We start by training a sufficiently shallow architecture. (</a:t>
            </a:r>
            <a:r>
              <a:rPr lang="en-US" altLang="zh-CN" sz="2600"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 Another drawing of the same architecture. (</a:t>
            </a:r>
            <a:r>
              <a:rPr lang="en-US" altLang="zh-CN" sz="2600" i="1" dirty="0">
                <a:latin typeface="Times New Roman" panose="02020603050405020304" pitchFamily="18" charset="0"/>
                <a:cs typeface="Times New Roman" panose="02020603050405020304" pitchFamily="18" charset="0"/>
              </a:rPr>
              <a:t>c</a:t>
            </a:r>
            <a:r>
              <a:rPr lang="en-US" altLang="zh-CN" sz="2600" dirty="0">
                <a:latin typeface="Times New Roman" panose="02020603050405020304" pitchFamily="18" charset="0"/>
                <a:cs typeface="Times New Roman" panose="02020603050405020304" pitchFamily="18" charset="0"/>
              </a:rPr>
              <a:t>) We keep only the input-to-hidden layer of the original network and discard the hidden-to-output layer. We send the output of the first hidden layer as input to another supervised single hidden layer MLP that is trained with the same objective as the first network was, thus adding a second hidden layer.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860170"/>
            <a:ext cx="4014787" cy="538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18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486400" y="1043189"/>
            <a:ext cx="6310648" cy="5133774"/>
          </a:xfrm>
        </p:spPr>
        <p:txBody>
          <a:bodyPr>
            <a:normAutofit/>
          </a:bodyPr>
          <a:lstStyle/>
          <a:p>
            <a:pPr mar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a:spcBef>
                <a:spcPts val="0"/>
              </a:spcBef>
              <a:buClr>
                <a:srgbClr val="FF0000"/>
              </a:buClr>
            </a:pPr>
            <a:r>
              <a:rPr lang="en-US" altLang="zh-CN" sz="2400" dirty="0"/>
              <a:t>Figure 8.7: This </a:t>
            </a:r>
            <a:r>
              <a:rPr lang="en-US" altLang="zh-CN" sz="2400" dirty="0">
                <a:latin typeface="Times New Roman" panose="02020603050405020304" pitchFamily="18" charset="0"/>
                <a:cs typeface="Times New Roman" panose="02020603050405020304" pitchFamily="18" charset="0"/>
              </a:rPr>
              <a:t>can be repeated for as many layers as desired. (</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 Another drawing of the result, viewed as a feedforward network. To further improve the optimization, we can jointly fine-tune all the layers, either only at the end or at each stage of this process.</a:t>
            </a:r>
          </a:p>
        </p:txBody>
      </p:sp>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 y="860170"/>
            <a:ext cx="4014787" cy="538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0738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Why would greedy supervised pretraining help? The hypothesis initially discussed by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solidFill>
                      <a:srgbClr val="92D05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2007</a:t>
                </a:r>
                <a:r>
                  <a:rPr lang="en-US" altLang="zh-CN" sz="2600" dirty="0">
                    <a:latin typeface="Times New Roman" panose="02020603050405020304" pitchFamily="18" charset="0"/>
                    <a:cs typeface="Times New Roman" panose="02020603050405020304" pitchFamily="18" charset="0"/>
                  </a:rPr>
                  <a:t>) is that it helps to provide better guidance to the intermediate levels of a deep hierarchy. In general, pretraining may help both in terms of optimization and in terms of generalization.</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An approach related to supervised pretraining extends the idea to the context of transfer learning: </a:t>
                </a:r>
                <a:r>
                  <a:rPr lang="en-US" altLang="zh-CN" sz="2600" dirty="0" err="1">
                    <a:solidFill>
                      <a:srgbClr val="00FF00"/>
                    </a:solidFill>
                    <a:latin typeface="Times New Roman" panose="02020603050405020304" pitchFamily="18" charset="0"/>
                    <a:cs typeface="Times New Roman" panose="02020603050405020304" pitchFamily="18" charset="0"/>
                  </a:rPr>
                  <a:t>Yosinski</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pretrain a deep convolutional net with 8 layers of weights on a set of tasks (a subset of the 1000 ImageNet object </a:t>
                </a:r>
                <a:r>
                  <a:rPr lang="en-US" altLang="zh-CN" dirty="0"/>
                  <a:t>categories) and then initialize a same-size network with the first </a:t>
                </a:r>
                <a14:m>
                  <m:oMath xmlns:m="http://schemas.openxmlformats.org/officeDocument/2006/math">
                    <m:r>
                      <a:rPr lang="en-US" altLang="zh-CN" i="1">
                        <a:latin typeface="Cambria Math"/>
                      </a:rPr>
                      <m:t>𝑘</m:t>
                    </m:r>
                  </m:oMath>
                </a14:m>
                <a:r>
                  <a:rPr lang="en-US" altLang="zh-CN" dirty="0"/>
                  <a:t> layers of the first net.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0297275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All the layers of the second network (with the upper layers initialized randomly) are then jointly trained to perform a different set of tasks (another subset of the 1000 ImageNet object categories), with fewer training examples than for the first set of tasks. Other approaches to transfer learning with neural networks are discussed in Sec. </a:t>
            </a:r>
            <a:r>
              <a:rPr lang="en-US" altLang="zh-CN" sz="2600" dirty="0">
                <a:solidFill>
                  <a:srgbClr val="FF0000"/>
                </a:solidFill>
                <a:latin typeface="Times New Roman" panose="02020603050405020304" pitchFamily="18" charset="0"/>
                <a:cs typeface="Times New Roman" panose="02020603050405020304" pitchFamily="18" charset="0"/>
              </a:rPr>
              <a:t>15.2</a:t>
            </a:r>
            <a:r>
              <a:rPr lang="en-US" altLang="zh-CN" sz="2600" dirty="0">
                <a:latin typeface="Times New Roman" panose="02020603050405020304" pitchFamily="18" charset="0"/>
                <a:cs typeface="Times New Roman" panose="02020603050405020304" pitchFamily="18" charset="0"/>
              </a:rPr>
              <a:t>.</a:t>
            </a:r>
          </a:p>
          <a:p>
            <a:pPr lvl="0">
              <a:spcBef>
                <a:spcPts val="0"/>
              </a:spcBef>
              <a:buClr>
                <a:srgbClr val="FF0000"/>
              </a:buClr>
            </a:pPr>
            <a:r>
              <a:rPr lang="en-US" altLang="zh-CN" dirty="0"/>
              <a:t>        </a:t>
            </a:r>
            <a:r>
              <a:rPr lang="en-US" altLang="zh-CN" sz="2600" dirty="0">
                <a:latin typeface="Times New Roman" panose="02020603050405020304" pitchFamily="18" charset="0"/>
                <a:cs typeface="Times New Roman" panose="02020603050405020304" pitchFamily="18" charset="0"/>
              </a:rPr>
              <a:t>Another related line of work is the </a:t>
            </a:r>
            <a:r>
              <a:rPr lang="en-US" altLang="zh-CN" sz="2600" dirty="0" err="1">
                <a:latin typeface="Times New Roman" panose="02020603050405020304" pitchFamily="18" charset="0"/>
                <a:cs typeface="Times New Roman" panose="02020603050405020304" pitchFamily="18" charset="0"/>
              </a:rPr>
              <a:t>FitNets</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Romero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approach. This approach begins by training a network that has low enough depth and great enough width (number of units per layer) to be easy to train. This network then becomes a teacher for a second network, designated the student. The student network is much deeper and thinner (eleven to nineteen layers) and would </a:t>
            </a:r>
            <a:r>
              <a:rPr lang="en-US" altLang="zh-CN" dirty="0"/>
              <a:t>be difficult to train with SGD under normal circumstances. </a:t>
            </a: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44256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The latter requires 100 times more computation than the former, but reduces the  standard error of the mean only by a factor of 10. Most optimization algorithms converge much faster (in terms of total computation, not in terms of number of updates) if they are allowed to rapidly compute approximate estimates of the gradient rather than slowly computing the exact gradient. </a:t>
            </a:r>
          </a:p>
          <a:p>
            <a:pPr>
              <a:spcBef>
                <a:spcPts val="0"/>
              </a:spcBef>
            </a:pPr>
            <a:r>
              <a:rPr lang="en-US" altLang="zh-CN" dirty="0"/>
              <a:t>        Another consideration motivating statistical estimation of the gradient from a small number of samples is redundancy in the training set. In the worst case, all </a:t>
            </a:r>
            <a:r>
              <a:rPr lang="en-US" altLang="zh-CN" i="1" dirty="0"/>
              <a:t>m </a:t>
            </a:r>
            <a:r>
              <a:rPr lang="en-US" altLang="zh-CN" dirty="0"/>
              <a:t>samples in the training set could be identical copies of each other. A sampling based estimate of the gradient could compute the correct gradient with a single sample, using </a:t>
            </a:r>
            <a:r>
              <a:rPr lang="en-US" altLang="zh-CN" i="1" dirty="0"/>
              <a:t>m </a:t>
            </a:r>
            <a:r>
              <a:rPr lang="en-US" altLang="zh-CN" dirty="0"/>
              <a:t>times less computation than the naive approach. </a:t>
            </a:r>
          </a:p>
        </p:txBody>
      </p:sp>
    </p:spTree>
    <p:extLst>
      <p:ext uri="{BB962C8B-B14F-4D97-AF65-F5344CB8AC3E}">
        <p14:creationId xmlns:p14="http://schemas.microsoft.com/office/powerpoint/2010/main" val="3934789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14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The training of the student network is made easier by training the student network not only to predict the output for the original task, but also to predict the value of the middle layer of the teacher network. This extra task provides a set of hints about how the hidden layers should be used and can simplify the optimization problem. Additional parameters are introduced to regress the middle layer of the 5-layer teacher network from the middle layer of the deeper student network. However, instead of predicting the final classification target, the objective is to predict the middle hidden layer of the teacher </a:t>
            </a:r>
            <a:r>
              <a:rPr lang="en-US" altLang="zh-CN" dirty="0"/>
              <a:t>network</a:t>
            </a:r>
            <a:r>
              <a:rPr lang="en-US" altLang="zh-CN" sz="2600" dirty="0">
                <a:latin typeface="Times New Roman" panose="02020603050405020304" pitchFamily="18" charset="0"/>
                <a:cs typeface="Times New Roman" panose="02020603050405020304" pitchFamily="18" charset="0"/>
              </a:rPr>
              <a:t>. The lower layers of the student networks thus have two objectives: to help the outputs of the student network accomplish their task, as well as to predict the intermediate layer of the teacher network.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6632926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8.7.4 Supervised Pretraining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Although a thin and </a:t>
            </a:r>
            <a:r>
              <a:rPr lang="en-US" altLang="zh-CN" sz="2600" dirty="0">
                <a:latin typeface="Times New Roman" panose="02020603050405020304" pitchFamily="18" charset="0"/>
                <a:cs typeface="Times New Roman" panose="02020603050405020304" pitchFamily="18" charset="0"/>
              </a:rPr>
              <a:t>deep network appears to be more difficult to train than a wide and shallow network, the thin and deep network may generalize better and certainly has lower computational cost if it is thin enough to have far fewer parameters. Without the hints on the hidden layer, the student network performs very poorly in the experiments, both on the training and test set. Hints on middle layers may thus be one of the tools to help train neural networks that otherwise seem difficult to train, but other optimization techniques or changes in the architecture may also solve the problem.</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021867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improve optimization, the best strategy is not always to improve the optimization algorithm. Instead, many improvements in the optimization of deep models have come from designing the models to be easier to optimize.</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In principle, we could use activation functions that increase and decrease in jagged non-monotonic patterns. However, this would make optimization extremely difficult. In practice, </a:t>
            </a:r>
            <a:r>
              <a:rPr lang="en-US" altLang="zh-CN" sz="2600" b="1" dirty="0">
                <a:latin typeface="Times New Roman" panose="02020603050405020304" pitchFamily="18" charset="0"/>
                <a:cs typeface="Times New Roman" panose="02020603050405020304" pitchFamily="18" charset="0"/>
              </a:rPr>
              <a:t>it is more important to choose a model family that is easy to optimize than to use a powerful optimization algorithm</a:t>
            </a:r>
            <a:r>
              <a:rPr lang="en-US" altLang="zh-CN" sz="2600" dirty="0">
                <a:latin typeface="Times New Roman" panose="02020603050405020304" pitchFamily="18" charset="0"/>
                <a:cs typeface="Times New Roman" panose="02020603050405020304" pitchFamily="18" charset="0"/>
              </a:rPr>
              <a:t>. Most of the advances in neural network learning over the past 30 years have been obtained by changing the model family rather than changing the optimization procedure. Stochastic gradient descent with momentum, which was used to train neural networks in the 1980s, remains in use in modern state of the art neural network applications.</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370048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Autofit/>
          </a:bodyPr>
          <a:lstStyle/>
          <a:p>
            <a:pPr marL="0" lvl="0" indent="0" algn="just">
              <a:lnSpc>
                <a:spcPct val="125000"/>
              </a:lnSpc>
              <a:spcBef>
                <a:spcPts val="0"/>
              </a:spcBef>
              <a:buClr>
                <a:srgbClr val="FF0000"/>
              </a:buClr>
              <a:buNone/>
            </a:pPr>
            <a:r>
              <a:rPr lang="en-US" altLang="zh-CN" dirty="0"/>
              <a:t>        </a:t>
            </a:r>
            <a:r>
              <a:rPr lang="en-US" altLang="zh-CN" sz="2400" dirty="0">
                <a:latin typeface="Times New Roman" panose="02020603050405020304" pitchFamily="18" charset="0"/>
                <a:cs typeface="Times New Roman" panose="02020603050405020304" pitchFamily="18" charset="0"/>
              </a:rPr>
              <a:t>Specifically, modern neural networks reflect a design choice to use linear transformations between layers and activation functions that are differentiable almost everywhere and have significant slope in large portions of their domain. In particular, model innovations like the LSTM, rectified linear units and </a:t>
            </a:r>
            <a:r>
              <a:rPr lang="en-US" altLang="zh-CN" sz="2400" dirty="0" err="1">
                <a:latin typeface="Times New Roman" panose="02020603050405020304" pitchFamily="18" charset="0"/>
                <a:cs typeface="Times New Roman" panose="02020603050405020304" pitchFamily="18" charset="0"/>
              </a:rPr>
              <a:t>maxout</a:t>
            </a:r>
            <a:r>
              <a:rPr lang="en-US" altLang="zh-CN" sz="2400" dirty="0">
                <a:latin typeface="Times New Roman" panose="02020603050405020304" pitchFamily="18" charset="0"/>
                <a:cs typeface="Times New Roman" panose="02020603050405020304" pitchFamily="18" charset="0"/>
              </a:rPr>
              <a:t> units have all moved toward using more linear functions than previous models like deep networks based on sigmoidal units. These models have nice properties that make optimization easier. The gradient flows through many layers provided that the Jacobian of the linear transformation has reasonable singular values. Moreover, linear functions consistently increase in a single direction, so even if the model’s output is very far from correct, it is clear simply from computing </a:t>
            </a:r>
            <a:r>
              <a:rPr lang="en-US" altLang="zh-CN" sz="2400" dirty="0"/>
              <a:t>the gradient which direction its output should move to reduce the loss function.</a:t>
            </a:r>
            <a:endParaRPr lang="en-US" altLang="zh-CN" sz="24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1740978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other words, modern neural nets have been designed so that their local gradient information corresponds reasonably well to moving toward a distant solution.</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Other model design strategies can help to make optimization easier. For example, linear paths or skip connections between layers reduce the length of the shortest path from the lower layer’s parameters to the output, and thus mitigate the vanishing gradient problem (</a:t>
            </a:r>
            <a:r>
              <a:rPr lang="en-US" altLang="zh-CN" sz="2600" dirty="0">
                <a:solidFill>
                  <a:srgbClr val="00FF00"/>
                </a:solidFill>
                <a:latin typeface="Times New Roman" panose="02020603050405020304" pitchFamily="18" charset="0"/>
                <a:cs typeface="Times New Roman" panose="02020603050405020304" pitchFamily="18" charset="0"/>
              </a:rPr>
              <a:t>Srivastava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2015</a:t>
            </a:r>
            <a:r>
              <a:rPr lang="en-US" altLang="zh-CN" sz="2600" dirty="0">
                <a:latin typeface="Times New Roman" panose="02020603050405020304" pitchFamily="18" charset="0"/>
                <a:cs typeface="Times New Roman" panose="02020603050405020304" pitchFamily="18" charset="0"/>
              </a:rPr>
              <a:t>). A related idea to skip connections is adding extra copies of the output that are attached to the intermediate hidden layers of the network, as in </a:t>
            </a:r>
            <a:r>
              <a:rPr lang="en-US" altLang="zh-CN" sz="2600" dirty="0" err="1">
                <a:latin typeface="Times New Roman" panose="02020603050405020304" pitchFamily="18" charset="0"/>
                <a:cs typeface="Times New Roman" panose="02020603050405020304" pitchFamily="18" charset="0"/>
              </a:rPr>
              <a:t>GoogLeNet</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Szegedy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2014a</a:t>
            </a:r>
            <a:r>
              <a:rPr lang="en-US" altLang="zh-CN" sz="2600" dirty="0">
                <a:latin typeface="Times New Roman" panose="02020603050405020304" pitchFamily="18" charset="0"/>
                <a:cs typeface="Times New Roman" panose="02020603050405020304" pitchFamily="18" charset="0"/>
              </a:rPr>
              <a:t>) and deeply-supervised nets (</a:t>
            </a:r>
            <a:r>
              <a:rPr lang="en-US" altLang="zh-CN" sz="2600" dirty="0">
                <a:solidFill>
                  <a:srgbClr val="00FF00"/>
                </a:solidFill>
                <a:latin typeface="Times New Roman" panose="02020603050405020304" pitchFamily="18" charset="0"/>
                <a:cs typeface="Times New Roman" panose="02020603050405020304" pitchFamily="18" charset="0"/>
              </a:rPr>
              <a:t>Lee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8646703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8.7.5 Designing Models to Aid Optimization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These “auxiliary heads” are trained to perform the same task as the primary output at the top of the network in order to ensure that </a:t>
            </a:r>
            <a:r>
              <a:rPr lang="en-US" altLang="zh-CN" sz="2600" dirty="0">
                <a:latin typeface="Times New Roman" panose="02020603050405020304" pitchFamily="18" charset="0"/>
                <a:cs typeface="Times New Roman" panose="02020603050405020304" pitchFamily="18" charset="0"/>
              </a:rPr>
              <a:t>the lower layers receive a large gradient. When training is complete the auxiliary heads may be discarded. This is an alternative to the pretraining strategies, which were introduced in the previous section. In this way, one can train jointly all the layers in a single phase but change the architecture, so that intermediate layers (especially the lower ones) can get some hints about what they should do, via a shorter path. These hints provide an error signal to lower layers.</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797590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As argued in Sec. </a:t>
            </a:r>
            <a:r>
              <a:rPr lang="en-US" altLang="zh-CN" sz="2600" dirty="0">
                <a:solidFill>
                  <a:srgbClr val="FF0000"/>
                </a:solidFill>
                <a:latin typeface="Times New Roman" panose="02020603050405020304" pitchFamily="18" charset="0"/>
                <a:cs typeface="Times New Roman" panose="02020603050405020304" pitchFamily="18" charset="0"/>
              </a:rPr>
              <a:t>8.2.7</a:t>
            </a:r>
            <a:r>
              <a:rPr lang="en-US" altLang="zh-CN" sz="2600" dirty="0">
                <a:latin typeface="Times New Roman" panose="02020603050405020304" pitchFamily="18" charset="0"/>
                <a:cs typeface="Times New Roman" panose="02020603050405020304" pitchFamily="18" charset="0"/>
              </a:rPr>
              <a:t>, many of the challenges in optimization arise from the global structure of the cost function and cannot be resolved merely by making better estimates of local update directions. The predominant strategy for overcoming this problem is to attempt to initialize the parameters in a region that is connected to the solution by a short path through parameter space that local descent can discover.</a:t>
            </a:r>
          </a:p>
          <a:p>
            <a:pPr marL="0" lvl="0" indent="0" algn="just">
              <a:lnSpc>
                <a:spcPct val="125000"/>
              </a:lnSpc>
              <a:spcBef>
                <a:spcPts val="0"/>
              </a:spcBef>
              <a:buClr>
                <a:srgbClr val="FF0000"/>
              </a:buClr>
              <a:buNone/>
            </a:pPr>
            <a:r>
              <a:rPr lang="en-US" altLang="zh-CN" dirty="0"/>
              <a:t>        </a:t>
            </a:r>
            <a:r>
              <a:rPr lang="en-US" altLang="zh-CN" sz="2600" i="1" dirty="0">
                <a:latin typeface="Times New Roman" panose="02020603050405020304" pitchFamily="18" charset="0"/>
                <a:cs typeface="Times New Roman" panose="02020603050405020304" pitchFamily="18" charset="0"/>
              </a:rPr>
              <a:t>Continuation</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methods</a:t>
            </a:r>
            <a:r>
              <a:rPr lang="en-US" altLang="zh-CN" sz="2600" dirty="0">
                <a:latin typeface="Times New Roman" panose="02020603050405020304" pitchFamily="18" charset="0"/>
                <a:cs typeface="Times New Roman" panose="02020603050405020304" pitchFamily="18" charset="0"/>
              </a:rPr>
              <a:t> are a family of strategies that can make optimization easier by choosing initial points to ensure that local optimization spends most of its time in well-behaved regions of space. The idea behind continuation methods is to construct a series of objective functions over the same parameters.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198466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fontScale="92500"/>
              </a:bodyPr>
              <a:lstStyle/>
              <a:p>
                <a:pPr lvl="0">
                  <a:spcBef>
                    <a:spcPts val="0"/>
                  </a:spcBef>
                  <a:buClr>
                    <a:srgbClr val="FF0000"/>
                  </a:buClr>
                </a:pPr>
                <a:r>
                  <a:rPr lang="en-US" altLang="zh-CN" dirty="0"/>
                  <a:t>In order to minimize a cost function </a:t>
                </a:r>
                <a14:m>
                  <m:oMath xmlns:m="http://schemas.openxmlformats.org/officeDocument/2006/math">
                    <m:r>
                      <a:rPr lang="en-US" altLang="zh-CN" i="1">
                        <a:latin typeface="Cambria Math"/>
                      </a:rPr>
                      <m:t>𝐽</m:t>
                    </m:r>
                    <m:r>
                      <a:rPr lang="en-US" altLang="zh-CN" i="1">
                        <a:latin typeface="Cambria Math"/>
                      </a:rPr>
                      <m:t>(</m:t>
                    </m:r>
                    <m:r>
                      <a:rPr lang="en-US" altLang="zh-CN" b="1" i="1">
                        <a:latin typeface="Cambria Math"/>
                      </a:rPr>
                      <m:t>𝜽</m:t>
                    </m:r>
                    <m:r>
                      <a:rPr lang="en-US" altLang="zh-CN" i="1">
                        <a:latin typeface="Cambria Math"/>
                      </a:rPr>
                      <m:t>)</m:t>
                    </m:r>
                  </m:oMath>
                </a14:m>
                <a:r>
                  <a:rPr lang="en-US" altLang="zh-CN" dirty="0"/>
                  <a:t>, we will construct new cost functions </a:t>
                </a:r>
                <a14:m>
                  <m:oMath xmlns:m="http://schemas.openxmlformats.org/officeDocument/2006/math">
                    <m:d>
                      <m:dPr>
                        <m:begChr m:val="{"/>
                        <m:endChr m:val="}"/>
                        <m:ctrlPr>
                          <a:rPr lang="en-US" altLang="zh-CN" sz="2600" i="1" smtClean="0">
                            <a:latin typeface="Cambria Math" panose="02040503050406030204" pitchFamily="18" charset="0"/>
                            <a:cs typeface="Times New Roman" panose="02020603050405020304" pitchFamily="18" charset="0"/>
                          </a:rPr>
                        </m:ctrlPr>
                      </m:dPr>
                      <m:e>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𝐽</m:t>
                            </m:r>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0</m:t>
                            </m:r>
                            <m:r>
                              <a:rPr lang="en-US" altLang="zh-CN" sz="2600" b="0" i="1" smtClean="0">
                                <a:latin typeface="Cambria Math"/>
                                <a:cs typeface="Times New Roman" panose="02020603050405020304" pitchFamily="18" charset="0"/>
                              </a:rPr>
                              <m:t>)</m:t>
                            </m:r>
                          </m:sup>
                        </m:sSup>
                        <m:r>
                          <a:rPr lang="en-US" altLang="zh-CN" sz="2600" b="0" i="1" smtClean="0">
                            <a:latin typeface="Cambria Math"/>
                            <a:cs typeface="Times New Roman" panose="02020603050405020304" pitchFamily="18" charset="0"/>
                          </a:rPr>
                          <m:t>, … ,</m:t>
                        </m:r>
                        <m:sSup>
                          <m:sSupPr>
                            <m:ctrlPr>
                              <a:rPr lang="en-US" altLang="zh-CN" sz="2600" i="1">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 </m:t>
                            </m:r>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𝑛</m:t>
                            </m:r>
                            <m:r>
                              <a:rPr lang="en-US" altLang="zh-CN" sz="2600" i="1">
                                <a:latin typeface="Cambria Math"/>
                                <a:cs typeface="Times New Roman" panose="02020603050405020304" pitchFamily="18" charset="0"/>
                              </a:rPr>
                              <m:t>)</m:t>
                            </m:r>
                          </m:sup>
                        </m:sSup>
                      </m:e>
                    </m:d>
                  </m:oMath>
                </a14:m>
                <a:r>
                  <a:rPr lang="en-US" altLang="zh-CN" sz="2600" dirty="0">
                    <a:latin typeface="Times New Roman" panose="02020603050405020304" pitchFamily="18" charset="0"/>
                    <a:cs typeface="Times New Roman" panose="02020603050405020304" pitchFamily="18" charset="0"/>
                  </a:rPr>
                  <a:t>. These cost functions are designed to be increasingly difficult, with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i="1">
                            <a:latin typeface="Cambria Math"/>
                            <a:cs typeface="Times New Roman" panose="02020603050405020304" pitchFamily="18" charset="0"/>
                          </a:rPr>
                          <m:t>0</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being fairly easy to minimize, and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 </m:t>
                        </m:r>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i="1">
                            <a:latin typeface="Cambria Math"/>
                            <a:cs typeface="Times New Roman" panose="02020603050405020304" pitchFamily="18" charset="0"/>
                          </a:rPr>
                          <m:t>𝑛</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the most difficult, being </a:t>
                </a:r>
                <a14:m>
                  <m:oMath xmlns:m="http://schemas.openxmlformats.org/officeDocument/2006/math">
                    <m:r>
                      <a:rPr lang="en-US" altLang="zh-CN" sz="2600" i="1" smtClean="0">
                        <a:latin typeface="Cambria Math"/>
                        <a:cs typeface="Times New Roman" panose="02020603050405020304" pitchFamily="18" charset="0"/>
                      </a:rPr>
                      <m:t>𝐽</m:t>
                    </m:r>
                    <m:r>
                      <a:rPr lang="en-US" altLang="zh-CN" sz="2600" i="1" smtClean="0">
                        <a:latin typeface="Cambria Math"/>
                        <a:cs typeface="Times New Roman" panose="02020603050405020304" pitchFamily="18" charset="0"/>
                      </a:rPr>
                      <m:t>(</m:t>
                    </m:r>
                    <m:r>
                      <a:rPr lang="en-US" altLang="zh-CN" sz="2600" b="1" i="1" smtClean="0">
                        <a:latin typeface="Cambria Math"/>
                        <a:cs typeface="Times New Roman" panose="02020603050405020304" pitchFamily="18" charset="0"/>
                      </a:rPr>
                      <m:t>𝜽</m:t>
                    </m:r>
                    <m:r>
                      <a:rPr lang="en-US" altLang="zh-CN" sz="2600" i="1" smtClean="0">
                        <a:latin typeface="Cambria Math"/>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the true cost function</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motivating the entire process. When we say that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i="1">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is easier than </a:t>
                </a:r>
                <a14:m>
                  <m:oMath xmlns:m="http://schemas.openxmlformats.org/officeDocument/2006/math">
                    <m:sSup>
                      <m:sSupPr>
                        <m:ctrlPr>
                          <a:rPr lang="en-US" altLang="zh-CN" sz="2600" i="1">
                            <a:latin typeface="Cambria Math" panose="02040503050406030204" pitchFamily="18" charset="0"/>
                            <a:cs typeface="Times New Roman" panose="02020603050405020304" pitchFamily="18" charset="0"/>
                          </a:rPr>
                        </m:ctrlPr>
                      </m:sSupPr>
                      <m:e>
                        <m:r>
                          <a:rPr lang="en-US" altLang="zh-CN" sz="2600" i="1">
                            <a:latin typeface="Cambria Math"/>
                            <a:cs typeface="Times New Roman" panose="02020603050405020304" pitchFamily="18" charset="0"/>
                          </a:rPr>
                          <m:t>𝐽</m:t>
                        </m:r>
                      </m:e>
                      <m:sup>
                        <m:r>
                          <a:rPr lang="en-US" altLang="zh-CN" sz="2600" i="1">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1</m:t>
                        </m:r>
                        <m:r>
                          <a:rPr lang="en-US" altLang="zh-CN" sz="2600" b="0"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we mean that it is well behaved over more of </a:t>
                </a:r>
                <a14:m>
                  <m:oMath xmlns:m="http://schemas.openxmlformats.org/officeDocument/2006/math">
                    <m:r>
                      <a:rPr lang="en-US" altLang="zh-CN" sz="2600" b="1" i="1" smtClean="0">
                        <a:latin typeface="Cambria Math"/>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space. A random initialization is more likely to land in the region where local descent can minimize the cost function successfully because this region is larger. The series of cost functions are designed so that a solution to one is a good initial point of the next. We thus begin by solving an easy problem then refine the solution to solve incrementally harder problems until we arrive at a solution to the true underlying problem.</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855" r="-802"/>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346367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Traditional continuation methods (predating the use of continuation methods for neural network training) are usually based on smoothing the objective function. See </a:t>
            </a:r>
            <a:r>
              <a:rPr lang="en-US" altLang="zh-CN" sz="2600" dirty="0">
                <a:solidFill>
                  <a:srgbClr val="00FF00"/>
                </a:solidFill>
                <a:latin typeface="Times New Roman" panose="02020603050405020304" pitchFamily="18" charset="0"/>
                <a:cs typeface="Times New Roman" panose="02020603050405020304" pitchFamily="18" charset="0"/>
              </a:rPr>
              <a:t>Wu</a:t>
            </a: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1997</a:t>
            </a:r>
            <a:r>
              <a:rPr lang="en-US" altLang="zh-CN" sz="2600" dirty="0">
                <a:latin typeface="Times New Roman" panose="02020603050405020304" pitchFamily="18" charset="0"/>
                <a:cs typeface="Times New Roman" panose="02020603050405020304" pitchFamily="18" charset="0"/>
              </a:rPr>
              <a:t>) for an example of such a method and a review of some related methods. Continuation methods are also closely related to simulated annealing, which adds noise to the parameters (</a:t>
            </a:r>
            <a:r>
              <a:rPr lang="en-US" altLang="zh-CN" sz="2600" dirty="0">
                <a:solidFill>
                  <a:srgbClr val="00FF00"/>
                </a:solidFill>
                <a:latin typeface="Times New Roman" panose="02020603050405020304" pitchFamily="18" charset="0"/>
                <a:cs typeface="Times New Roman" panose="02020603050405020304" pitchFamily="18" charset="0"/>
              </a:rPr>
              <a:t>Kirkpatrick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1983</a:t>
            </a:r>
            <a:r>
              <a:rPr lang="en-US" altLang="zh-CN" sz="2600" dirty="0">
                <a:latin typeface="Times New Roman" panose="02020603050405020304" pitchFamily="18" charset="0"/>
                <a:cs typeface="Times New Roman" panose="02020603050405020304" pitchFamily="18" charset="0"/>
              </a:rPr>
              <a:t>). Continuation methods have been extremely successful in recent years. See </a:t>
            </a:r>
            <a:r>
              <a:rPr lang="en-US" altLang="zh-CN" sz="2600" dirty="0" err="1">
                <a:solidFill>
                  <a:srgbClr val="00FF00"/>
                </a:solidFill>
                <a:latin typeface="Times New Roman" panose="02020603050405020304" pitchFamily="18" charset="0"/>
                <a:cs typeface="Times New Roman" panose="02020603050405020304" pitchFamily="18" charset="0"/>
              </a:rPr>
              <a:t>Mobahi</a:t>
            </a:r>
            <a:r>
              <a:rPr lang="en-US" altLang="zh-CN" sz="2600" dirty="0">
                <a:solidFill>
                  <a:srgbClr val="00FF00"/>
                </a:solidFill>
                <a:latin typeface="Times New Roman" panose="02020603050405020304" pitchFamily="18" charset="0"/>
                <a:cs typeface="Times New Roman" panose="02020603050405020304" pitchFamily="18" charset="0"/>
              </a:rPr>
              <a:t> and Fisher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2015</a:t>
            </a:r>
            <a:r>
              <a:rPr lang="en-US" altLang="zh-CN" sz="2600" dirty="0">
                <a:latin typeface="Times New Roman" panose="02020603050405020304" pitchFamily="18" charset="0"/>
                <a:cs typeface="Times New Roman" panose="02020603050405020304" pitchFamily="18" charset="0"/>
              </a:rPr>
              <a:t>) for an overview of recent literature, especially for AI applications.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Continuation methods traditionally were mostly designed with the goal of overcoming the challenge of local minima. Specifically, they were designed to reach a global minimum despite the presence of many local minima.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150788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To do so, these continuation methods would construct easier cost functions by “blurring” the original cost function. This blurring operation can be done by approximating</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via sampling. The intuition for this approach is that some non-convex functions become approximately convex when blurred. In many cases, this blurring preserves enough information about the location of a global minimum that we can find the global minimum by solving progressively less blurred versions of the problem. This approach can break down in three different ways. </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28" y="2760759"/>
            <a:ext cx="11262021" cy="64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8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7439" y="1043189"/>
            <a:ext cx="11409609" cy="5133774"/>
          </a:xfrm>
        </p:spPr>
        <p:txBody>
          <a:bodyPr>
            <a:normAutofit/>
          </a:bodyPr>
          <a:lstStyle/>
          <a:p>
            <a:pPr algn="just">
              <a:lnSpc>
                <a:spcPct val="125000"/>
              </a:lnSpc>
              <a:spcBef>
                <a:spcPts val="0"/>
              </a:spcBef>
              <a:buClr>
                <a:srgbClr val="FF0000"/>
              </a:buClr>
              <a:buFont typeface="Wingdings" panose="05000000000000000000" pitchFamily="2" charset="2"/>
              <a:buChar char="p"/>
            </a:pPr>
            <a:r>
              <a:rPr lang="en-US" altLang="zh-CN" dirty="0"/>
              <a:t> </a:t>
            </a:r>
            <a:r>
              <a:rPr lang="en-US" altLang="zh-CN" sz="2800" dirty="0"/>
              <a:t>8.1 How Learning Differs from Pure Optimization</a:t>
            </a:r>
            <a:endParaRPr lang="en-US" altLang="zh-CN" sz="2800" dirty="0">
              <a:latin typeface="Times New Roman" panose="02020603050405020304" pitchFamily="18" charset="0"/>
              <a:cs typeface="Times New Roman" panose="02020603050405020304" pitchFamily="18" charset="0"/>
            </a:endParaRPr>
          </a:p>
          <a:p>
            <a:pPr algn="just">
              <a:lnSpc>
                <a:spcPct val="125000"/>
              </a:lnSpc>
              <a:spcBef>
                <a:spcPts val="0"/>
              </a:spcBef>
              <a:buClr>
                <a:srgbClr val="FF0000"/>
              </a:buClr>
              <a:buFont typeface="Wingdings" panose="05000000000000000000" pitchFamily="2" charset="2"/>
              <a:buChar char="p"/>
            </a:pPr>
            <a:r>
              <a:rPr lang="en-US" altLang="zh-CN" sz="2800" dirty="0"/>
              <a:t> 8.2 Challenges in Neural Network Optimization</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8.3 Basic Algorithms</a:t>
            </a:r>
          </a:p>
          <a:p>
            <a:pPr algn="just">
              <a:lnSpc>
                <a:spcPct val="125000"/>
              </a:lnSpc>
              <a:spcBef>
                <a:spcPts val="0"/>
              </a:spcBef>
              <a:buClr>
                <a:srgbClr val="FF0000"/>
              </a:buClr>
              <a:buFont typeface="Wingdings" panose="05000000000000000000" pitchFamily="2" charset="2"/>
              <a:buChar char="p"/>
            </a:pPr>
            <a:r>
              <a:rPr lang="en-US" altLang="zh-CN" sz="2800" dirty="0"/>
              <a:t> 8.4 Parameter Initialization Strategies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8.5 Algorithms with </a:t>
            </a:r>
            <a:r>
              <a:rPr lang="en-US" altLang="zh-CN" sz="2800" dirty="0"/>
              <a:t>Adaptive Learning Rates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8.6 Approximate Second-O</a:t>
            </a:r>
            <a:r>
              <a:rPr lang="en-US" altLang="zh-CN" sz="2800" dirty="0"/>
              <a:t>rder Methods</a:t>
            </a:r>
          </a:p>
          <a:p>
            <a:pPr algn="just">
              <a:lnSpc>
                <a:spcPct val="125000"/>
              </a:lnSpc>
              <a:spcBef>
                <a:spcPts val="0"/>
              </a:spcBef>
              <a:buClr>
                <a:srgbClr val="FF0000"/>
              </a:buClr>
              <a:buFont typeface="Wingdings" panose="05000000000000000000" pitchFamily="2" charset="2"/>
              <a:buChar char="p"/>
            </a:pPr>
            <a:r>
              <a:rPr lang="en-US" altLang="zh-CN" sz="2800" dirty="0">
                <a:latin typeface="Times New Roman" panose="02020603050405020304" pitchFamily="18" charset="0"/>
                <a:cs typeface="Times New Roman" panose="02020603050405020304" pitchFamily="18" charset="0"/>
              </a:rPr>
              <a:t> 8.7 </a:t>
            </a:r>
            <a:r>
              <a:rPr lang="en-US" altLang="zh-CN" sz="2800" dirty="0"/>
              <a:t>Optimization Strategies and Meta-Algorithms</a:t>
            </a:r>
            <a:endParaRPr lang="zh-CN" altLang="en-US" sz="28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7" name="标题 1">
            <a:extLst>
              <a:ext uri="{FF2B5EF4-FFF2-40B4-BE49-F238E27FC236}">
                <a16:creationId xmlns:a16="http://schemas.microsoft.com/office/drawing/2014/main" id="{BC47D3F8-7835-42D5-8D27-D24B98FA2EF6}"/>
              </a:ext>
            </a:extLst>
          </p:cNvPr>
          <p:cNvSpPr>
            <a:spLocks noGrp="1"/>
          </p:cNvSpPr>
          <p:nvPr>
            <p:ph type="title"/>
          </p:nvPr>
        </p:nvSpPr>
        <p:spPr>
          <a:xfrm>
            <a:off x="387439" y="133306"/>
            <a:ext cx="10515600" cy="729579"/>
          </a:xfrm>
        </p:spPr>
        <p:txBody>
          <a:bodyPr>
            <a:noAutofit/>
          </a:bodyPr>
          <a:lstStyle/>
          <a:p>
            <a:pPr algn="ctr"/>
            <a:r>
              <a:rPr lang="en-US" altLang="zh-CN" sz="3600" b="1" dirty="0">
                <a:latin typeface="Times New Roman" panose="02020603050405020304" pitchFamily="18" charset="0"/>
                <a:cs typeface="Times New Roman" panose="02020603050405020304" pitchFamily="18" charset="0"/>
              </a:rPr>
              <a:t>Chapter 8</a:t>
            </a:r>
            <a:r>
              <a:rPr lang="en-US" altLang="zh-CN" sz="3600" b="1" dirty="0"/>
              <a:t> Optimization for Training Deep Models</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204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In practice, we are unlikely to truly encounter this worst-case situation, but we may find large numbers of examples that all make very similar contributions to the gradient. </a:t>
            </a:r>
          </a:p>
          <a:p>
            <a:pPr>
              <a:spcBef>
                <a:spcPts val="0"/>
              </a:spcBef>
            </a:pPr>
            <a:r>
              <a:rPr lang="en-US" altLang="zh-CN" dirty="0"/>
              <a:t>        Optimization algorithms that use the entire training set are called </a:t>
            </a:r>
            <a:r>
              <a:rPr lang="en-US" altLang="zh-CN" i="1" dirty="0"/>
              <a:t>batch </a:t>
            </a:r>
            <a:r>
              <a:rPr lang="en-US" altLang="zh-CN" dirty="0"/>
              <a:t>or </a:t>
            </a:r>
            <a:r>
              <a:rPr lang="en-US" altLang="zh-CN" i="1" dirty="0"/>
              <a:t>deterministic </a:t>
            </a:r>
            <a:r>
              <a:rPr lang="en-US" altLang="zh-CN" dirty="0"/>
              <a:t>gradient methods, because they process all of the training examples simultaneously in a large batch. This terminology can be somewhat confusing because the word “batch” is also often used to describe the minibatch used by minibatch stochastic gradient descent. Typically the term “batch gradient descent” implies the use of the full training set, while the use of the term “batch” to describe a group of examples does not. For example, it is very common to use the term “batch size” to describe the size of a minibatch.</a:t>
            </a:r>
          </a:p>
        </p:txBody>
      </p:sp>
    </p:spTree>
    <p:extLst>
      <p:ext uri="{BB962C8B-B14F-4D97-AF65-F5344CB8AC3E}">
        <p14:creationId xmlns:p14="http://schemas.microsoft.com/office/powerpoint/2010/main" val="14774778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lvl="0">
                  <a:spcBef>
                    <a:spcPts val="0"/>
                  </a:spcBef>
                  <a:buClr>
                    <a:srgbClr val="FF0000"/>
                  </a:buClr>
                </a:pPr>
                <a:r>
                  <a:rPr lang="en-US" altLang="zh-CN" dirty="0"/>
                  <a:t>First, it might successfully define </a:t>
                </a:r>
                <a:r>
                  <a:rPr lang="en-US" altLang="zh-CN" sz="2600" dirty="0">
                    <a:latin typeface="Times New Roman" panose="02020603050405020304" pitchFamily="18" charset="0"/>
                    <a:cs typeface="Times New Roman" panose="02020603050405020304" pitchFamily="18" charset="0"/>
                  </a:rPr>
                  <a:t>a series of cost functions where the first is convex and the optimum tracks from one function to the next arriving at the global minimum, but it might require so many incremental cost functions that the cost of the entire procedure remains high. NP-hard optimization problems remain NP-hard, even when continuation methods are applicable. The other two ways that continuation methods fail both correspond to the method not being applicable. First, the function might not become convex, no matter how much it is blurred. Consider for example the function </a:t>
                </a:r>
                <a14:m>
                  <m:oMath xmlns:m="http://schemas.openxmlformats.org/officeDocument/2006/math">
                    <m:r>
                      <a:rPr lang="en-US" altLang="zh-CN" sz="2600" i="1">
                        <a:latin typeface="Cambria Math"/>
                        <a:cs typeface="Times New Roman" panose="02020603050405020304" pitchFamily="18" charset="0"/>
                      </a:rPr>
                      <m:t>𝐽</m:t>
                    </m:r>
                    <m:d>
                      <m:dPr>
                        <m:ctrlPr>
                          <a:rPr lang="en-US" altLang="zh-CN" sz="2600" b="1" i="1">
                            <a:latin typeface="Cambria Math" panose="02040503050406030204" pitchFamily="18" charset="0"/>
                            <a:cs typeface="Times New Roman" panose="02020603050405020304" pitchFamily="18" charset="0"/>
                          </a:rPr>
                        </m:ctrlPr>
                      </m:dPr>
                      <m:e>
                        <m:r>
                          <a:rPr lang="en-US" altLang="zh-CN" sz="2600" b="1" i="1">
                            <a:latin typeface="Cambria Math"/>
                            <a:cs typeface="Times New Roman" panose="02020603050405020304" pitchFamily="18" charset="0"/>
                          </a:rPr>
                          <m:t>𝜽</m:t>
                        </m:r>
                      </m:e>
                    </m:d>
                    <m:r>
                      <a:rPr lang="en-US" altLang="zh-CN" sz="2600" b="0" i="1" smtClean="0">
                        <a:latin typeface="Cambria Math"/>
                        <a:cs typeface="Times New Roman" panose="02020603050405020304" pitchFamily="18" charset="0"/>
                      </a:rPr>
                      <m:t>=</m:t>
                    </m:r>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m:t>
                        </m:r>
                        <m:r>
                          <a:rPr lang="zh-CN" altLang="en-US" sz="2600" b="1" i="1" smtClean="0">
                            <a:latin typeface="Cambria Math"/>
                            <a:cs typeface="Times New Roman" panose="02020603050405020304" pitchFamily="18" charset="0"/>
                          </a:rPr>
                          <m:t>𝜽</m:t>
                        </m:r>
                      </m:e>
                      <m:sup>
                        <m:r>
                          <m:rPr>
                            <m:nor/>
                          </m:rPr>
                          <a:rPr lang="en-US" altLang="zh-CN" sz="2600"/>
                          <m:t>T</m:t>
                        </m:r>
                      </m:sup>
                    </m:sSup>
                    <m:r>
                      <a:rPr lang="zh-CN" altLang="en-US" sz="2600" b="1" i="1">
                        <a:latin typeface="Cambria Math"/>
                        <a:cs typeface="Times New Roman" panose="02020603050405020304" pitchFamily="18" charset="0"/>
                      </a:rPr>
                      <m:t>𝜽</m:t>
                    </m:r>
                  </m:oMath>
                </a14:m>
                <a:r>
                  <a:rPr lang="en-US" altLang="zh-CN" sz="2600" dirty="0">
                    <a:latin typeface="Times New Roman" panose="02020603050405020304" pitchFamily="18" charset="0"/>
                    <a:cs typeface="Times New Roman" panose="02020603050405020304" pitchFamily="18" charset="0"/>
                  </a:rPr>
                  <a:t>. Second, the function may become convex as a result of blurring, but the minimum of this blurred function may track to a local rather than a global minimum of the original cost function.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2"/>
                <a:stretch>
                  <a:fillRect l="-962" r="-962" b="-2138"/>
                </a:stretch>
              </a:blipFill>
            </p:spPr>
            <p:txBody>
              <a:bodyPr/>
              <a:lstStyle/>
              <a:p>
                <a:r>
                  <a:rPr lang="zh-CN" altLang="en-US">
                    <a:noFill/>
                  </a:rPr>
                  <a:t> </a:t>
                </a:r>
              </a:p>
            </p:txBody>
          </p:sp>
        </mc:Fallback>
      </mc:AlternateContent>
      <p:pic>
        <p:nvPicPr>
          <p:cNvPr id="4" name="图片 3" descr="u=1907756794,293736522&amp;fm=21&amp;gp=0.jpg"/>
          <p:cNvPicPr>
            <a:picLocks noChangeAspect="1"/>
          </p:cNvPicPr>
          <p:nvPr/>
        </p:nvPicPr>
        <p:blipFill>
          <a:blip r:embed="rId3"/>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41990836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Though continuation methods were mostly originally designed to deal with the problem of local minima, local minima are no longer believed to be the primary problem for neural network optimization. Fortunately, continuation methods can still help. The easier objective functions introduced by the continuation method can eliminate flat regions, decrease variance in gradient estimates, improve conditioning of the Hessian matrix, or do anything else that will either make local updates easier to compute or improve the correspondence between local update directions and progress toward a global solution. </a:t>
            </a:r>
          </a:p>
          <a:p>
            <a:pPr marL="0" lvl="0" indent="0" algn="just">
              <a:lnSpc>
                <a:spcPct val="125000"/>
              </a:lnSpc>
              <a:spcBef>
                <a:spcPts val="0"/>
              </a:spcBef>
              <a:buClr>
                <a:srgbClr val="FF0000"/>
              </a:buClr>
              <a:buNone/>
            </a:pPr>
            <a:r>
              <a:rPr lang="en-US" altLang="zh-CN" dirty="0">
                <a:solidFill>
                  <a:srgbClr val="92D050"/>
                </a:solidFill>
              </a:rPr>
              <a:t>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 observed that an approach called curriculum learning or shaping can be interpreted as a continuation method.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79870962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Curriculum learning is b</a:t>
                </a:r>
                <a:r>
                  <a:rPr lang="en-US" altLang="zh-CN" sz="2600" dirty="0">
                    <a:latin typeface="Times New Roman" panose="02020603050405020304" pitchFamily="18" charset="0"/>
                    <a:cs typeface="Times New Roman" panose="02020603050405020304" pitchFamily="18" charset="0"/>
                  </a:rPr>
                  <a:t>ase on the idea of planning a learning process to begin by learning simple concepts and progress to learning more complex concepts that depend on these simpler concepts. This basic strategy was previously known to accelerate progress in animal training (</a:t>
                </a:r>
                <a:r>
                  <a:rPr lang="en-US" altLang="zh-CN" sz="2600" dirty="0">
                    <a:solidFill>
                      <a:srgbClr val="00FF00"/>
                    </a:solidFill>
                    <a:latin typeface="Times New Roman" panose="02020603050405020304" pitchFamily="18" charset="0"/>
                    <a:cs typeface="Times New Roman" panose="02020603050405020304" pitchFamily="18" charset="0"/>
                  </a:rPr>
                  <a:t>Skinner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1958</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Peterson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2004</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Krueger and Dayan, 2009</a:t>
                </a:r>
                <a:r>
                  <a:rPr lang="en-US" altLang="zh-CN" sz="2600" dirty="0">
                    <a:latin typeface="Times New Roman" panose="02020603050405020304" pitchFamily="18" charset="0"/>
                    <a:cs typeface="Times New Roman" panose="02020603050405020304" pitchFamily="18" charset="0"/>
                  </a:rPr>
                  <a:t>) and machine learning (</a:t>
                </a:r>
                <a:r>
                  <a:rPr lang="en-US" altLang="zh-CN" sz="2600" dirty="0" err="1">
                    <a:solidFill>
                      <a:srgbClr val="00FF00"/>
                    </a:solidFill>
                    <a:latin typeface="Times New Roman" panose="02020603050405020304" pitchFamily="18" charset="0"/>
                    <a:cs typeface="Times New Roman" panose="02020603050405020304" pitchFamily="18" charset="0"/>
                  </a:rPr>
                  <a:t>Solomonoff</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1989</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Elman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1993</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Sanger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1994</a:t>
                </a:r>
                <a:r>
                  <a:rPr lang="en-US" altLang="zh-CN" sz="2600" dirty="0">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Bengio</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2009</a:t>
                </a:r>
                <a:r>
                  <a:rPr lang="en-US" altLang="zh-CN" sz="2600" dirty="0">
                    <a:latin typeface="Times New Roman" panose="02020603050405020304" pitchFamily="18" charset="0"/>
                    <a:cs typeface="Times New Roman" panose="02020603050405020304" pitchFamily="18" charset="0"/>
                  </a:rPr>
                  <a:t>) justified this strategy as a continuation method, where earlier </a:t>
                </a:r>
                <a14:m>
                  <m:oMath xmlns:m="http://schemas.openxmlformats.org/officeDocument/2006/math">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a:cs typeface="Times New Roman" panose="02020603050405020304" pitchFamily="18" charset="0"/>
                          </a:rPr>
                          <m:t>𝑗</m:t>
                        </m:r>
                      </m:e>
                      <m:sup>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𝑖</m:t>
                        </m:r>
                        <m:r>
                          <a:rPr lang="en-US" altLang="zh-CN" sz="2600" b="0" i="1" smtClean="0">
                            <a:latin typeface="Cambria Math"/>
                            <a:cs typeface="Times New Roman" panose="02020603050405020304" pitchFamily="18" charset="0"/>
                          </a:rPr>
                          <m:t>)</m:t>
                        </m:r>
                      </m:sup>
                    </m:sSup>
                  </m:oMath>
                </a14:m>
                <a:r>
                  <a:rPr lang="en-US" altLang="zh-CN" sz="2600" dirty="0">
                    <a:latin typeface="Times New Roman" panose="02020603050405020304" pitchFamily="18" charset="0"/>
                    <a:cs typeface="Times New Roman" panose="02020603050405020304" pitchFamily="18" charset="0"/>
                  </a:rPr>
                  <a:t> are made easier by increasing the influence of simpler examples (either by assigning their contributions to the cost function larger coefficients, or by sampling them more frequently), and experimentally demonstrated that better results could be obtained by following a curriculum on a large-scale neural language modeling task.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87439" y="1043189"/>
                <a:ext cx="11409609" cy="5133774"/>
              </a:xfrm>
              <a:blipFill>
                <a:blip r:embed="rId3"/>
                <a:stretch>
                  <a:fillRect l="-962" r="-1710"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60028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Curriculum learning </a:t>
            </a:r>
            <a:r>
              <a:rPr lang="en-US" altLang="zh-CN" sz="2600" dirty="0">
                <a:latin typeface="Times New Roman" panose="02020603050405020304" pitchFamily="18" charset="0"/>
                <a:cs typeface="Times New Roman" panose="02020603050405020304" pitchFamily="18" charset="0"/>
              </a:rPr>
              <a:t>has been successful on a wide range of natural language (</a:t>
            </a:r>
            <a:r>
              <a:rPr lang="en-US" altLang="zh-CN" sz="2600" dirty="0" err="1">
                <a:solidFill>
                  <a:srgbClr val="00FF00"/>
                </a:solidFill>
                <a:latin typeface="Times New Roman" panose="02020603050405020304" pitchFamily="18" charset="0"/>
                <a:cs typeface="Times New Roman" panose="02020603050405020304" pitchFamily="18" charset="0"/>
              </a:rPr>
              <a:t>Spitkovsky</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Collobert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Mikolov</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2011b</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Tu and </a:t>
            </a:r>
            <a:r>
              <a:rPr lang="en-US" altLang="zh-CN" sz="2600" dirty="0" err="1">
                <a:solidFill>
                  <a:srgbClr val="00FF00"/>
                </a:solidFill>
                <a:latin typeface="Times New Roman" panose="02020603050405020304" pitchFamily="18" charset="0"/>
                <a:cs typeface="Times New Roman" panose="02020603050405020304" pitchFamily="18" charset="0"/>
              </a:rPr>
              <a:t>Honavar</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and computer vision (</a:t>
            </a:r>
            <a:r>
              <a:rPr lang="en-US" altLang="zh-CN" sz="2600" dirty="0">
                <a:solidFill>
                  <a:srgbClr val="00FF00"/>
                </a:solidFill>
                <a:latin typeface="Times New Roman" panose="02020603050405020304" pitchFamily="18" charset="0"/>
                <a:cs typeface="Times New Roman" panose="02020603050405020304" pitchFamily="18" charset="0"/>
              </a:rPr>
              <a:t>Kumar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2010</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Lee and </a:t>
            </a:r>
            <a:r>
              <a:rPr lang="en-US" altLang="zh-CN" sz="2600" dirty="0" err="1">
                <a:solidFill>
                  <a:srgbClr val="00FF00"/>
                </a:solidFill>
                <a:latin typeface="Times New Roman" panose="02020603050405020304" pitchFamily="18" charset="0"/>
                <a:cs typeface="Times New Roman" panose="02020603050405020304" pitchFamily="18" charset="0"/>
              </a:rPr>
              <a:t>Grauman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err="1">
                <a:solidFill>
                  <a:srgbClr val="00FF00"/>
                </a:solidFill>
                <a:latin typeface="Times New Roman" panose="02020603050405020304" pitchFamily="18" charset="0"/>
                <a:cs typeface="Times New Roman" panose="02020603050405020304" pitchFamily="18" charset="0"/>
              </a:rPr>
              <a:t>Supancic</a:t>
            </a:r>
            <a:r>
              <a:rPr lang="en-US" altLang="zh-CN" sz="2600" dirty="0">
                <a:solidFill>
                  <a:srgbClr val="00FF00"/>
                </a:solidFill>
                <a:latin typeface="Times New Roman" panose="02020603050405020304" pitchFamily="18" charset="0"/>
                <a:cs typeface="Times New Roman" panose="02020603050405020304" pitchFamily="18" charset="0"/>
              </a:rPr>
              <a:t> and Ramanan, 2013</a:t>
            </a:r>
            <a:r>
              <a:rPr lang="en-US" altLang="zh-CN" sz="2600" dirty="0">
                <a:latin typeface="Times New Roman" panose="02020603050405020304" pitchFamily="18" charset="0"/>
                <a:cs typeface="Times New Roman" panose="02020603050405020304" pitchFamily="18" charset="0"/>
              </a:rPr>
              <a:t>) tasks. Curriculum learning was also verified as being consistent with the way in which humans teach (</a:t>
            </a:r>
            <a:r>
              <a:rPr lang="en-US" altLang="zh-CN" sz="2600" dirty="0">
                <a:solidFill>
                  <a:srgbClr val="00FF00"/>
                </a:solidFill>
                <a:latin typeface="Times New Roman" panose="02020603050405020304" pitchFamily="18" charset="0"/>
                <a:cs typeface="Times New Roman" panose="02020603050405020304" pitchFamily="18" charset="0"/>
              </a:rPr>
              <a:t>Khan </a:t>
            </a:r>
            <a:r>
              <a:rPr lang="en-US" altLang="zh-CN" sz="2600" i="1" dirty="0">
                <a:solidFill>
                  <a:srgbClr val="00FF00"/>
                </a:solidFill>
                <a:latin typeface="Times New Roman" panose="02020603050405020304" pitchFamily="18" charset="0"/>
                <a:cs typeface="Times New Roman" panose="02020603050405020304" pitchFamily="18" charset="0"/>
              </a:rPr>
              <a:t>et al</a:t>
            </a:r>
            <a:r>
              <a:rPr lang="en-US" altLang="zh-CN" sz="2600" dirty="0">
                <a:solidFill>
                  <a:srgbClr val="00FF00"/>
                </a:solidFill>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 2011</a:t>
            </a:r>
            <a:r>
              <a:rPr lang="en-US" altLang="zh-CN" sz="2600" dirty="0">
                <a:latin typeface="Times New Roman" panose="02020603050405020304" pitchFamily="18" charset="0"/>
                <a:cs typeface="Times New Roman" panose="02020603050405020304" pitchFamily="18" charset="0"/>
              </a:rPr>
              <a:t>): teachers start by showing easier and more prototypical examples and then help the learner refine the decision surface with the less obvious cases. Curriculum-based strategies are more effective for teaching humans than strategies based on uniform sampling of examples, and can also increase the effectiveness of other teaching strategies  (</a:t>
            </a:r>
            <a:r>
              <a:rPr lang="en-US" altLang="zh-CN" sz="2600" dirty="0" err="1">
                <a:solidFill>
                  <a:srgbClr val="00FF00"/>
                </a:solidFill>
                <a:latin typeface="Times New Roman" panose="02020603050405020304" pitchFamily="18" charset="0"/>
                <a:cs typeface="Times New Roman" panose="02020603050405020304" pitchFamily="18" charset="0"/>
              </a:rPr>
              <a:t>Basu</a:t>
            </a:r>
            <a:r>
              <a:rPr lang="en-US" altLang="zh-CN" sz="2600" dirty="0">
                <a:solidFill>
                  <a:srgbClr val="00FF00"/>
                </a:solidFill>
                <a:latin typeface="Times New Roman" panose="02020603050405020304" pitchFamily="18" charset="0"/>
                <a:cs typeface="Times New Roman" panose="02020603050405020304" pitchFamily="18" charset="0"/>
              </a:rPr>
              <a:t> and Christensen</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2013</a:t>
            </a:r>
            <a:r>
              <a:rPr lang="en-US" altLang="zh-CN" sz="2600" dirty="0">
                <a:latin typeface="Times New Roman" panose="02020603050405020304" pitchFamily="18" charset="0"/>
                <a:cs typeface="Times New Roman" panose="02020603050405020304" pitchFamily="18" charset="0"/>
              </a:rPr>
              <a:t>).</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26583368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Autofit/>
          </a:bodyPr>
          <a:lstStyle/>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Another important contribution to research on curriculum learning arose in the context of training recurrent neural networks to capture long-term dependencies: </a:t>
            </a:r>
            <a:r>
              <a:rPr lang="en-US" altLang="zh-CN" sz="2600" dirty="0">
                <a:solidFill>
                  <a:srgbClr val="00FF00"/>
                </a:solidFill>
                <a:latin typeface="Times New Roman" panose="02020603050405020304" pitchFamily="18" charset="0"/>
                <a:cs typeface="Times New Roman" panose="02020603050405020304" pitchFamily="18" charset="0"/>
              </a:rPr>
              <a:t>Zaremba and </a:t>
            </a:r>
            <a:r>
              <a:rPr lang="en-US" altLang="zh-CN" sz="2600" dirty="0" err="1">
                <a:solidFill>
                  <a:srgbClr val="00FF00"/>
                </a:solidFill>
                <a:latin typeface="Times New Roman" panose="02020603050405020304" pitchFamily="18" charset="0"/>
                <a:cs typeface="Times New Roman" panose="02020603050405020304" pitchFamily="18" charset="0"/>
              </a:rPr>
              <a:t>Sutskever</a:t>
            </a:r>
            <a:r>
              <a:rPr lang="en-US" altLang="zh-CN" sz="2600" dirty="0">
                <a:solidFill>
                  <a:srgbClr val="00FF00"/>
                </a:solidFill>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00FF00"/>
                </a:solidFill>
                <a:latin typeface="Times New Roman" panose="02020603050405020304" pitchFamily="18" charset="0"/>
                <a:cs typeface="Times New Roman" panose="02020603050405020304" pitchFamily="18" charset="0"/>
              </a:rPr>
              <a:t>2014</a:t>
            </a:r>
            <a:r>
              <a:rPr lang="en-US" altLang="zh-CN" sz="2600" dirty="0">
                <a:latin typeface="Times New Roman" panose="02020603050405020304" pitchFamily="18" charset="0"/>
                <a:cs typeface="Times New Roman" panose="02020603050405020304" pitchFamily="18" charset="0"/>
              </a:rPr>
              <a:t>) found that much better results were obtained with a stochastic curriculum, in which a random mix of easy and difficult examples is always presented to the learner, but where the average proportion of the more difficult examples (here, those with longer-term dependencies) is gradually increased. With a deterministic curriculum, no improvement over the baseline (ordinary training from the full training set) was observed.</a:t>
            </a:r>
          </a:p>
          <a:p>
            <a:pPr mar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We have now described the basic family of neural network models and how to regularize and optimize them. </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39610811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a:latin typeface="Times New Roman" panose="02020603050405020304" pitchFamily="18" charset="0"/>
                <a:cs typeface="Times New Roman" panose="02020603050405020304" pitchFamily="18" charset="0"/>
              </a:rPr>
              <a:t>8.7.6 Continuation Methods and Curriculum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a:spcBef>
                <a:spcPts val="0"/>
              </a:spcBef>
              <a:buClr>
                <a:srgbClr val="FF0000"/>
              </a:buClr>
            </a:pPr>
            <a:r>
              <a:rPr lang="en-US" altLang="zh-CN" dirty="0"/>
              <a:t>In the chapters ahead, we turn to specializations </a:t>
            </a:r>
            <a:r>
              <a:rPr lang="en-US" altLang="zh-CN" sz="2600" dirty="0">
                <a:latin typeface="Times New Roman" panose="02020603050405020304" pitchFamily="18" charset="0"/>
                <a:cs typeface="Times New Roman" panose="02020603050405020304" pitchFamily="18" charset="0"/>
              </a:rPr>
              <a:t>of the neural network family, that allow neural networks to scale to very large sizes and process input data that has special structure. The optimization methods discussed in this chapter are often directly applicable to these specialized architectures with little or no modification.</a:t>
            </a:r>
          </a:p>
          <a:p>
            <a:pPr mar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extLst>
      <p:ext uri="{BB962C8B-B14F-4D97-AF65-F5344CB8AC3E}">
        <p14:creationId xmlns:p14="http://schemas.microsoft.com/office/powerpoint/2010/main" val="19533070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rPr>
              <a:t>References</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87439" y="1043189"/>
            <a:ext cx="11409609" cy="5133774"/>
          </a:xfrm>
        </p:spPr>
        <p:txBody>
          <a:bodyPr>
            <a:normAutofit/>
          </a:bodyPr>
          <a:lstStyle/>
          <a:p>
            <a:pPr marL="0" lvl="0" algn="just">
              <a:lnSpc>
                <a:spcPct val="125000"/>
              </a:lnSpc>
              <a:spcBef>
                <a:spcPts val="0"/>
              </a:spcBef>
              <a:buClr>
                <a:srgbClr val="FF0000"/>
              </a:buClr>
              <a:buFont typeface="Wingdings" panose="05000000000000000000" pitchFamily="2" charset="2"/>
              <a:buChar char="p"/>
            </a:pPr>
            <a:r>
              <a:rPr lang="en-US" altLang="zh-CN" sz="2400" dirty="0"/>
              <a:t> </a:t>
            </a:r>
            <a:r>
              <a:rPr lang="en-US" altLang="zh-CN" sz="2400" dirty="0">
                <a:latin typeface="Times New Roman" panose="02020603050405020304" pitchFamily="18" charset="0"/>
                <a:cs typeface="Times New Roman" panose="02020603050405020304" pitchFamily="18" charset="0"/>
              </a:rPr>
              <a:t>Ian </a:t>
            </a:r>
            <a:r>
              <a:rPr lang="en-US" altLang="zh-CN" sz="2400" dirty="0" err="1">
                <a:latin typeface="Times New Roman" panose="02020603050405020304" pitchFamily="18" charset="0"/>
                <a:cs typeface="Times New Roman" panose="02020603050405020304" pitchFamily="18" charset="0"/>
              </a:rPr>
              <a:t>Goodfellow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Yoshua</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Bengio</a:t>
            </a:r>
            <a:r>
              <a:rPr lang="en-US" altLang="zh-CN" sz="2400" dirty="0">
                <a:latin typeface="Times New Roman" panose="02020603050405020304" pitchFamily="18" charset="0"/>
                <a:cs typeface="Times New Roman" panose="02020603050405020304" pitchFamily="18" charset="0"/>
              </a:rPr>
              <a:t> and Aaron </a:t>
            </a:r>
            <a:r>
              <a:rPr lang="en-US" altLang="zh-CN" sz="2400" dirty="0" err="1">
                <a:latin typeface="Times New Roman" panose="02020603050405020304" pitchFamily="18" charset="0"/>
                <a:cs typeface="Times New Roman" panose="02020603050405020304" pitchFamily="18" charset="0"/>
              </a:rPr>
              <a:t>Courville</a:t>
            </a:r>
            <a:r>
              <a:rPr lang="en-US" altLang="zh-CN" sz="2400" dirty="0">
                <a:latin typeface="Times New Roman" panose="02020603050405020304" pitchFamily="18" charset="0"/>
                <a:cs typeface="Times New Roman" panose="02020603050405020304" pitchFamily="18" charset="0"/>
              </a:rPr>
              <a:t>. Deep Learning, MIT Press, 2016. http://www.deeplearningbook.org.</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Xiao Ling, Li-Na Wang: From shallow feature learning to deep learning: Benefits from the Width and Depth of Deep Architectures. Wiley </a:t>
            </a:r>
            <a:r>
              <a:rPr lang="en-US" altLang="zh-CN" sz="2400" dirty="0" err="1">
                <a:latin typeface="Times New Roman" panose="02020603050405020304" pitchFamily="18" charset="0"/>
                <a:cs typeface="Times New Roman" panose="02020603050405020304" pitchFamily="18" charset="0"/>
              </a:rPr>
              <a:t>Interdiscip</a:t>
            </a:r>
            <a:r>
              <a:rPr lang="en-US" altLang="zh-CN" sz="2400" dirty="0">
                <a:latin typeface="Times New Roman" panose="02020603050405020304" pitchFamily="18" charset="0"/>
                <a:cs typeface="Times New Roman" panose="02020603050405020304" pitchFamily="18" charset="0"/>
              </a:rPr>
              <a:t>. Rev. Data Min. </a:t>
            </a:r>
            <a:r>
              <a:rPr lang="en-US" altLang="zh-CN" sz="2400" dirty="0" err="1">
                <a:latin typeface="Times New Roman" panose="02020603050405020304" pitchFamily="18" charset="0"/>
                <a:cs typeface="Times New Roman" panose="02020603050405020304" pitchFamily="18" charset="0"/>
              </a:rPr>
              <a:t>Knowl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Discov</a:t>
            </a:r>
            <a:r>
              <a:rPr lang="en-US" altLang="zh-CN" sz="2400" dirty="0">
                <a:latin typeface="Times New Roman" panose="02020603050405020304" pitchFamily="18" charset="0"/>
                <a:cs typeface="Times New Roman" panose="02020603050405020304" pitchFamily="18" charset="0"/>
              </a:rPr>
              <a:t>. 9(1), 2019.</a:t>
            </a:r>
          </a:p>
          <a:p>
            <a:pPr marL="0" lvl="0" algn="just">
              <a:lnSpc>
                <a:spcPct val="125000"/>
              </a:lnSpc>
              <a:spcBef>
                <a:spcPts val="0"/>
              </a:spcBef>
              <a:buClr>
                <a:srgbClr val="FF0000"/>
              </a:buClr>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 Guoqiang Zhong, Li-Na Wang, Xiao Ling, </a:t>
            </a:r>
            <a:r>
              <a:rPr lang="en-US" altLang="zh-CN" sz="2400" dirty="0" err="1">
                <a:latin typeface="Times New Roman" panose="02020603050405020304" pitchFamily="18" charset="0"/>
                <a:cs typeface="Times New Roman" panose="02020603050405020304" pitchFamily="18" charset="0"/>
              </a:rPr>
              <a:t>Junyu</a:t>
            </a:r>
            <a:r>
              <a:rPr lang="en-US" altLang="zh-CN" sz="2400" dirty="0">
                <a:latin typeface="Times New Roman" panose="02020603050405020304" pitchFamily="18" charset="0"/>
                <a:cs typeface="Times New Roman" panose="02020603050405020304" pitchFamily="18" charset="0"/>
              </a:rPr>
              <a:t> Dong: An Overview on Data Representation Learning: From Traditional Feature Learning to Recent Deep Learning. The Journal of Finance and Data Science 2(4): 265-278, 2016.</a:t>
            </a:r>
          </a:p>
        </p:txBody>
      </p:sp>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Tree>
    <p:extLst>
      <p:ext uri="{BB962C8B-B14F-4D97-AF65-F5344CB8AC3E}">
        <p14:creationId xmlns:p14="http://schemas.microsoft.com/office/powerpoint/2010/main" val="42082926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43127"/>
            <a:ext cx="1485468" cy="1119188"/>
          </a:xfrm>
          <a:prstGeom prst="rect">
            <a:avLst/>
          </a:prstGeom>
        </p:spPr>
      </p:pic>
      <p:sp>
        <p:nvSpPr>
          <p:cNvPr id="5" name="文本框 4"/>
          <p:cNvSpPr txBox="1"/>
          <p:nvPr/>
        </p:nvSpPr>
        <p:spPr>
          <a:xfrm>
            <a:off x="284891" y="5416844"/>
            <a:ext cx="10005329" cy="1200329"/>
          </a:xfrm>
          <a:prstGeom prst="rect">
            <a:avLst/>
          </a:prstGeom>
          <a:noFill/>
        </p:spPr>
        <p:txBody>
          <a:bodyPr wrap="square" rtlCol="0">
            <a:spAutoFit/>
          </a:bodyPr>
          <a:lstStyle/>
          <a:p>
            <a:pPr algn="just"/>
            <a:r>
              <a:rPr lang="en-US" altLang="zh-CN" dirty="0">
                <a:latin typeface="Times New Roman" pitchFamily="18" charset="0"/>
                <a:cs typeface="Times New Roman" pitchFamily="18" charset="0"/>
              </a:rPr>
              <a:t>The </a:t>
            </a:r>
            <a:r>
              <a:rPr lang="en-US" altLang="zh-CN" dirty="0" err="1">
                <a:latin typeface="Times New Roman" pitchFamily="18" charset="0"/>
                <a:cs typeface="Times New Roman" pitchFamily="18" charset="0"/>
              </a:rPr>
              <a:t>ebooks</a:t>
            </a:r>
            <a:r>
              <a:rPr lang="en-US" altLang="zh-CN" dirty="0">
                <a:latin typeface="Times New Roman" pitchFamily="18" charset="0"/>
                <a:cs typeface="Times New Roman" pitchFamily="18" charset="0"/>
              </a:rPr>
              <a:t>, papers and materials referred for these slides are downloaded from the Internet. If any of them infringe your rights, please let’s know via email address </a:t>
            </a:r>
            <a:r>
              <a:rPr lang="en-US" altLang="zh-CN" dirty="0">
                <a:latin typeface="Times New Roman" pitchFamily="18" charset="0"/>
                <a:cs typeface="Times New Roman" pitchFamily="18" charset="0"/>
                <a:hlinkClick r:id="rId3"/>
              </a:rPr>
              <a:t>gqzhong@ouc.edu.cn</a:t>
            </a:r>
            <a:r>
              <a:rPr lang="en-US" altLang="zh-CN" dirty="0">
                <a:latin typeface="Times New Roman" pitchFamily="18" charset="0"/>
                <a:cs typeface="Times New Roman" pitchFamily="18" charset="0"/>
              </a:rPr>
              <a:t>. If</a:t>
            </a:r>
            <a:r>
              <a:rPr lang="en-US" altLang="zh-CN" baseline="0" dirty="0">
                <a:latin typeface="Times New Roman" pitchFamily="18" charset="0"/>
                <a:cs typeface="Times New Roman" pitchFamily="18" charset="0"/>
              </a:rPr>
              <a:t> it is true, w</a:t>
            </a:r>
            <a:r>
              <a:rPr lang="en-US" altLang="zh-CN" dirty="0">
                <a:latin typeface="Times New Roman" pitchFamily="18" charset="0"/>
                <a:cs typeface="Times New Roman" pitchFamily="18" charset="0"/>
              </a:rPr>
              <a:t>e will delete the corresponding content immediately. These slides can be freely utilized for teaching and research. For commercial usage, please let’s know first via the same email as above.</a:t>
            </a:r>
            <a:r>
              <a:rPr lang="en-US" altLang="zh-CN" dirty="0"/>
              <a:t>  </a:t>
            </a:r>
            <a:endParaRPr lang="zh-CN" altLang="en-US" dirty="0"/>
          </a:p>
        </p:txBody>
      </p:sp>
      <p:sp>
        <p:nvSpPr>
          <p:cNvPr id="6" name="矩形 5"/>
          <p:cNvSpPr/>
          <p:nvPr/>
        </p:nvSpPr>
        <p:spPr>
          <a:xfrm>
            <a:off x="4739326" y="2411295"/>
            <a:ext cx="3039614" cy="830997"/>
          </a:xfrm>
          <a:prstGeom prst="rect">
            <a:avLst/>
          </a:prstGeom>
          <a:noFill/>
        </p:spPr>
        <p:txBody>
          <a:bodyPr wrap="none" lIns="91440" tIns="45720" rIns="91440" bIns="45720">
            <a:spAutoFit/>
          </a:bodyPr>
          <a:lstStyle/>
          <a:p>
            <a:pPr algn="ctr"/>
            <a:r>
              <a:rPr lang="en-US" altLang="zh-CN"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Thank you!</a:t>
            </a:r>
            <a:endParaRPr lang="zh-CN" altLang="en-US" sz="4800" b="0" cap="none" spc="0"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Optimization algorithms that use only a single example at a time are sometimes called </a:t>
            </a:r>
            <a:r>
              <a:rPr lang="en-US" altLang="zh-CN" i="1" dirty="0"/>
              <a:t>stochastic </a:t>
            </a:r>
            <a:r>
              <a:rPr lang="en-US" altLang="zh-CN" dirty="0"/>
              <a:t>or sometimes </a:t>
            </a:r>
            <a:r>
              <a:rPr lang="en-US" altLang="zh-CN" i="1" dirty="0"/>
              <a:t>online </a:t>
            </a:r>
            <a:r>
              <a:rPr lang="en-US" altLang="zh-CN" dirty="0"/>
              <a:t>methods. The term online is usually reserved for the case where the examples are drawn from a stream of continually created examples rather than from a fixed-size training set over which several passes are made.</a:t>
            </a:r>
          </a:p>
          <a:p>
            <a:pPr>
              <a:lnSpc>
                <a:spcPct val="125000"/>
              </a:lnSpc>
              <a:spcBef>
                <a:spcPts val="0"/>
              </a:spcBef>
            </a:pPr>
            <a:r>
              <a:rPr lang="en-US" altLang="zh-CN" dirty="0"/>
              <a:t>        Most algorithms used for deep learning fall somewhere in between, using more than one but less than all of the training examples. These were traditionally called </a:t>
            </a:r>
            <a:r>
              <a:rPr lang="en-US" altLang="zh-CN" i="1" dirty="0"/>
              <a:t>minibatch </a:t>
            </a:r>
            <a:r>
              <a:rPr lang="en-US" altLang="zh-CN" dirty="0"/>
              <a:t>or </a:t>
            </a:r>
            <a:r>
              <a:rPr lang="en-US" altLang="zh-CN" i="1" dirty="0"/>
              <a:t>minibatch stochastic </a:t>
            </a:r>
            <a:r>
              <a:rPr lang="en-US" altLang="zh-CN" dirty="0"/>
              <a:t>methods and it is now common to simply call them </a:t>
            </a:r>
            <a:r>
              <a:rPr lang="en-US" altLang="zh-CN" i="1" dirty="0"/>
              <a:t>stochastic </a:t>
            </a:r>
            <a:r>
              <a:rPr lang="en-US" altLang="zh-CN" dirty="0"/>
              <a:t>methods.</a:t>
            </a:r>
          </a:p>
        </p:txBody>
      </p:sp>
    </p:spTree>
    <p:extLst>
      <p:ext uri="{BB962C8B-B14F-4D97-AF65-F5344CB8AC3E}">
        <p14:creationId xmlns:p14="http://schemas.microsoft.com/office/powerpoint/2010/main" val="763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The canonical example of a stochastic method is stochastic gradient descent, presented in detail in Sec. </a:t>
            </a:r>
            <a:r>
              <a:rPr lang="en-US" altLang="zh-CN" dirty="0">
                <a:solidFill>
                  <a:srgbClr val="FF0000"/>
                </a:solidFill>
              </a:rPr>
              <a:t>8.3.1</a:t>
            </a:r>
            <a:r>
              <a:rPr lang="en-US" altLang="zh-CN" dirty="0"/>
              <a:t>.</a:t>
            </a:r>
          </a:p>
          <a:p>
            <a:pPr>
              <a:lnSpc>
                <a:spcPct val="125000"/>
              </a:lnSpc>
              <a:spcBef>
                <a:spcPts val="0"/>
              </a:spcBef>
            </a:pPr>
            <a:r>
              <a:rPr lang="en-US" altLang="zh-CN" dirty="0"/>
              <a:t>        Minibatch sizes are generally driven by the following factors:</a:t>
            </a:r>
          </a:p>
          <a:p>
            <a:pPr marL="457200" indent="-457200">
              <a:lnSpc>
                <a:spcPct val="125000"/>
              </a:lnSpc>
              <a:spcBef>
                <a:spcPts val="0"/>
              </a:spcBef>
              <a:buSzPct val="86000"/>
              <a:buFont typeface="Arial" panose="020B0604020202020204" pitchFamily="34" charset="0"/>
              <a:buChar char="•"/>
            </a:pPr>
            <a:r>
              <a:rPr lang="en-US" altLang="zh-CN" dirty="0"/>
              <a:t>Larger batches provide a more accurate estimate of the gradient, but with less than linear returns.</a:t>
            </a:r>
          </a:p>
          <a:p>
            <a:pPr marL="457200" indent="-457200">
              <a:lnSpc>
                <a:spcPct val="125000"/>
              </a:lnSpc>
              <a:spcBef>
                <a:spcPts val="0"/>
              </a:spcBef>
              <a:buSzPct val="86000"/>
              <a:buFont typeface="Arial" panose="020B0604020202020204" pitchFamily="34" charset="0"/>
              <a:buChar char="•"/>
            </a:pPr>
            <a:r>
              <a:rPr lang="en-US" altLang="zh-CN" dirty="0"/>
              <a:t>Multicore architectures are usually underutilized by extremely small batches. This motivates using some absolute minimum batch size, below which there is no reduction in the time to process a minibatch.</a:t>
            </a:r>
          </a:p>
          <a:p>
            <a:pPr marL="457200" indent="-457200">
              <a:spcBef>
                <a:spcPts val="0"/>
              </a:spcBef>
              <a:buSzPct val="86000"/>
              <a:buFont typeface="Arial" panose="020B0604020202020204" pitchFamily="34" charset="0"/>
              <a:buChar char="•"/>
            </a:pPr>
            <a:r>
              <a:rPr lang="en-US" altLang="zh-CN" dirty="0"/>
              <a:t>If all examples in the batch are to be processed in parallel (as is typically the case), then the amount of memory scales with the batch size. For many hardware setups this is the limiting factor in batch size.</a:t>
            </a:r>
          </a:p>
          <a:p>
            <a:pPr marL="457200" indent="-457200">
              <a:lnSpc>
                <a:spcPct val="125000"/>
              </a:lnSpc>
              <a:spcBef>
                <a:spcPts val="0"/>
              </a:spcBef>
              <a:buSzPct val="86000"/>
              <a:buFont typeface="Arial" panose="020B0604020202020204" pitchFamily="34" charset="0"/>
              <a:buChar char="•"/>
            </a:pPr>
            <a:endParaRPr lang="en-US" altLang="zh-CN" dirty="0"/>
          </a:p>
        </p:txBody>
      </p:sp>
    </p:spTree>
    <p:extLst>
      <p:ext uri="{BB962C8B-B14F-4D97-AF65-F5344CB8AC3E}">
        <p14:creationId xmlns:p14="http://schemas.microsoft.com/office/powerpoint/2010/main" val="1300249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marL="457200" indent="-457200">
              <a:lnSpc>
                <a:spcPct val="125000"/>
              </a:lnSpc>
              <a:spcBef>
                <a:spcPts val="0"/>
              </a:spcBef>
              <a:buFont typeface="Arial" panose="020B0604020202020204" pitchFamily="34" charset="0"/>
              <a:buChar char="•"/>
            </a:pPr>
            <a:r>
              <a:rPr lang="en-US" altLang="zh-CN" dirty="0"/>
              <a:t>Some kinds of hardware achieve better runtime with specific sizes of arrays. Especially when using GPUs, it is common for power of 2 batch sizes to offer better runtime. Typical power of 2 batch sizes range from 32 to 256, with 16 sometimes being attempted for large models.</a:t>
            </a:r>
          </a:p>
          <a:p>
            <a:pPr marL="457200" indent="-457200">
              <a:lnSpc>
                <a:spcPct val="125000"/>
              </a:lnSpc>
              <a:spcBef>
                <a:spcPts val="0"/>
              </a:spcBef>
              <a:buFont typeface="Arial" panose="020B0604020202020204" pitchFamily="34" charset="0"/>
              <a:buChar char="•"/>
            </a:pPr>
            <a:r>
              <a:rPr lang="en-US" altLang="zh-CN" dirty="0"/>
              <a:t>Small batches can offer a regularizing effect (</a:t>
            </a:r>
            <a:r>
              <a:rPr lang="en-US" altLang="zh-CN" dirty="0">
                <a:solidFill>
                  <a:srgbClr val="00FF00"/>
                </a:solidFill>
              </a:rPr>
              <a:t>Wilson and Martinez</a:t>
            </a:r>
            <a:r>
              <a:rPr lang="en-US" altLang="zh-CN" dirty="0"/>
              <a:t>,</a:t>
            </a:r>
            <a:r>
              <a:rPr lang="en-US" altLang="zh-CN" dirty="0">
                <a:solidFill>
                  <a:srgbClr val="00FF00"/>
                </a:solidFill>
              </a:rPr>
              <a:t> 2003</a:t>
            </a:r>
            <a:r>
              <a:rPr lang="en-US" altLang="zh-CN" dirty="0"/>
              <a:t>), perhaps due to the noise they add to the learning process. Generalization error is often best for a batch size of 1. Training with such a small batch size might require a small learning rate to maintain stability due to the high variance in the estimate of the gradient. </a:t>
            </a:r>
          </a:p>
        </p:txBody>
      </p:sp>
    </p:spTree>
    <p:extLst>
      <p:ext uri="{BB962C8B-B14F-4D97-AF65-F5344CB8AC3E}">
        <p14:creationId xmlns:p14="http://schemas.microsoft.com/office/powerpoint/2010/main" val="385729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The total runtime can be very high due to the need to make more steps, both because of the reduced learning rate and because it takes more steps to observe the entire training set.</a:t>
                </a:r>
              </a:p>
              <a:p>
                <a:pPr>
                  <a:spcBef>
                    <a:spcPts val="0"/>
                  </a:spcBef>
                </a:pPr>
                <a:r>
                  <a:rPr lang="en-US" altLang="zh-CN" dirty="0"/>
                  <a:t>        Different kinds of algorithms use different kinds of information from the minibatch in different ways. Some algorithms are more sensitive to sampling error than others, either because they use information that is difficult to estimate accurately with few samples, or because they use information in ways that amplify sampling errors more. Methods that compute updates based only on the gradient </a:t>
                </a:r>
                <a14:m>
                  <m:oMath xmlns:m="http://schemas.openxmlformats.org/officeDocument/2006/math">
                    <m:r>
                      <a:rPr lang="en-US" altLang="zh-CN" b="1" i="1">
                        <a:latin typeface="Cambria Math" panose="02040503050406030204" pitchFamily="18" charset="0"/>
                      </a:rPr>
                      <m:t>𝒈</m:t>
                    </m:r>
                  </m:oMath>
                </a14:m>
                <a:r>
                  <a:rPr lang="en-US" altLang="zh-CN" b="1" i="1" dirty="0"/>
                  <a:t> </a:t>
                </a:r>
                <a:r>
                  <a:rPr lang="en-US" altLang="zh-CN" dirty="0"/>
                  <a:t>are usually relatively robust and can handle smaller batch sizes like 100.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688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Second-order methods, which use also the Hessian matrix </a:t>
                </a:r>
                <a:r>
                  <a:rPr lang="en-US" altLang="zh-CN" b="1" i="1" dirty="0"/>
                  <a:t>H </a:t>
                </a:r>
                <a:r>
                  <a:rPr lang="en-US" altLang="zh-CN" dirty="0"/>
                  <a:t>and compute updates such as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m:t>
                        </m:r>
                        <m:r>
                          <a:rPr lang="en-US" altLang="zh-CN" i="1">
                            <a:latin typeface="Cambria Math" panose="02040503050406030204" pitchFamily="18" charset="0"/>
                          </a:rPr>
                          <m:t>1</m:t>
                        </m:r>
                      </m:sup>
                    </m:sSup>
                    <m:r>
                      <a:rPr lang="en-US" altLang="zh-CN" b="1" i="1">
                        <a:latin typeface="Cambria Math" panose="02040503050406030204" pitchFamily="18" charset="0"/>
                      </a:rPr>
                      <m:t>𝒈</m:t>
                    </m:r>
                  </m:oMath>
                </a14:m>
                <a:r>
                  <a:rPr lang="en-US" altLang="zh-CN" dirty="0"/>
                  <a:t>, typically require much larger batch sizes like 10,000. These large batch </a:t>
                </a:r>
                <a:r>
                  <a:rPr lang="en-US" altLang="zh-CN" dirty="0">
                    <a:solidFill>
                      <a:prstClr val="black"/>
                    </a:solidFill>
                  </a:rPr>
                  <a:t>sizes are required to minimize fluctuations in the estimates of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𝑯</m:t>
                        </m:r>
                      </m:e>
                      <m: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1</m:t>
                        </m:r>
                      </m:sup>
                    </m:sSup>
                    <m:r>
                      <a:rPr lang="en-US" altLang="zh-CN" b="1" i="1">
                        <a:solidFill>
                          <a:prstClr val="black"/>
                        </a:solidFill>
                        <a:latin typeface="Cambria Math" panose="02040503050406030204" pitchFamily="18" charset="0"/>
                      </a:rPr>
                      <m:t>𝒈</m:t>
                    </m:r>
                  </m:oMath>
                </a14:m>
                <a:r>
                  <a:rPr lang="en-US" altLang="zh-CN" dirty="0">
                    <a:solidFill>
                      <a:prstClr val="black"/>
                    </a:solidFill>
                  </a:rPr>
                  <a:t>. Suppose that </a:t>
                </a:r>
                <a:r>
                  <a:rPr lang="en-US" altLang="zh-CN" b="1" i="1" dirty="0">
                    <a:solidFill>
                      <a:prstClr val="black"/>
                    </a:solidFill>
                  </a:rPr>
                  <a:t>H </a:t>
                </a:r>
                <a:r>
                  <a:rPr lang="en-US" altLang="zh-CN" dirty="0">
                    <a:solidFill>
                      <a:prstClr val="black"/>
                    </a:solidFill>
                  </a:rPr>
                  <a:t>is estimated perfectly but has a poor condition number. </a:t>
                </a:r>
                <a:r>
                  <a:rPr lang="en-US" altLang="zh-CN" dirty="0"/>
                  <a:t>Multiplication by </a:t>
                </a:r>
                <a:r>
                  <a:rPr lang="en-US" altLang="zh-CN" b="1" i="1" dirty="0"/>
                  <a:t>H </a:t>
                </a:r>
                <a:r>
                  <a:rPr lang="en-US" altLang="zh-CN" dirty="0"/>
                  <a:t>or its inverse amplifies pre-existing errors, in this case, estimation errors in </a:t>
                </a:r>
                <a14:m>
                  <m:oMath xmlns:m="http://schemas.openxmlformats.org/officeDocument/2006/math">
                    <m:r>
                      <a:rPr lang="en-US" altLang="zh-CN" b="1" i="1">
                        <a:latin typeface="Cambria Math" panose="02040503050406030204" pitchFamily="18" charset="0"/>
                      </a:rPr>
                      <m:t>𝒈</m:t>
                    </m:r>
                  </m:oMath>
                </a14:m>
                <a:r>
                  <a:rPr lang="en-US" altLang="zh-CN" dirty="0"/>
                  <a:t>. Very small changes in the estimate of </a:t>
                </a:r>
                <a14:m>
                  <m:oMath xmlns:m="http://schemas.openxmlformats.org/officeDocument/2006/math">
                    <m:r>
                      <a:rPr lang="en-US" altLang="zh-CN" b="1" i="1">
                        <a:latin typeface="Cambria Math" panose="02040503050406030204" pitchFamily="18" charset="0"/>
                      </a:rPr>
                      <m:t>𝒈</m:t>
                    </m:r>
                  </m:oMath>
                </a14:m>
                <a:r>
                  <a:rPr lang="en-US" altLang="zh-CN" b="1" i="1" dirty="0"/>
                  <a:t> </a:t>
                </a:r>
                <a:r>
                  <a:rPr lang="en-US" altLang="zh-CN" dirty="0"/>
                  <a:t>can thus cause large changes in the update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m:t>
                        </m:r>
                        <m:r>
                          <a:rPr lang="en-US" altLang="zh-CN" i="1">
                            <a:latin typeface="Cambria Math" panose="02040503050406030204" pitchFamily="18" charset="0"/>
                          </a:rPr>
                          <m:t>1</m:t>
                        </m:r>
                      </m:sup>
                    </m:sSup>
                    <m:r>
                      <a:rPr lang="en-US" altLang="zh-CN" b="1" i="1">
                        <a:latin typeface="Cambria Math" panose="02040503050406030204" pitchFamily="18" charset="0"/>
                      </a:rPr>
                      <m:t>𝒈</m:t>
                    </m:r>
                  </m:oMath>
                </a14:m>
                <a:r>
                  <a:rPr lang="en-US" altLang="zh-CN" dirty="0"/>
                  <a:t>, even if </a:t>
                </a:r>
                <a:r>
                  <a:rPr lang="en-US" altLang="zh-CN" b="1" i="1" dirty="0"/>
                  <a:t>H </a:t>
                </a:r>
                <a:r>
                  <a:rPr lang="en-US" altLang="zh-CN" dirty="0"/>
                  <a:t>were estimated perfectly. Of course, </a:t>
                </a:r>
                <a:r>
                  <a:rPr lang="en-US" altLang="zh-CN" b="1" i="1" dirty="0"/>
                  <a:t>H </a:t>
                </a:r>
                <a:r>
                  <a:rPr lang="en-US" altLang="zh-CN" dirty="0"/>
                  <a:t>will be estimated only approximately, so the update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𝑯</m:t>
                        </m:r>
                      </m:e>
                      <m:sup>
                        <m:r>
                          <a:rPr lang="en-US" altLang="zh-CN" i="1">
                            <a:latin typeface="Cambria Math" panose="02040503050406030204" pitchFamily="18" charset="0"/>
                          </a:rPr>
                          <m:t>−</m:t>
                        </m:r>
                        <m:r>
                          <a:rPr lang="en-US" altLang="zh-CN" i="1">
                            <a:latin typeface="Cambria Math" panose="02040503050406030204" pitchFamily="18" charset="0"/>
                          </a:rPr>
                          <m:t>1</m:t>
                        </m:r>
                      </m:sup>
                    </m:sSup>
                    <m:r>
                      <a:rPr lang="en-US" altLang="zh-CN" b="1" i="1">
                        <a:latin typeface="Cambria Math" panose="02040503050406030204" pitchFamily="18" charset="0"/>
                      </a:rPr>
                      <m:t>𝒈</m:t>
                    </m:r>
                    <m:r>
                      <a:rPr lang="en-US" altLang="zh-CN" b="1" i="1">
                        <a:latin typeface="Cambria Math" panose="02040503050406030204" pitchFamily="18" charset="0"/>
                      </a:rPr>
                      <m:t> </m:t>
                    </m:r>
                  </m:oMath>
                </a14:m>
                <a:r>
                  <a:rPr lang="en-US" altLang="zh-CN" dirty="0"/>
                  <a:t>will contain even more error than we would predict from applying a poorly conditioned operation to the estimate of </a:t>
                </a:r>
                <a14:m>
                  <m:oMath xmlns:m="http://schemas.openxmlformats.org/officeDocument/2006/math">
                    <m:r>
                      <a:rPr lang="en-US" altLang="zh-CN" b="1" i="1">
                        <a:latin typeface="Cambria Math" panose="02040503050406030204" pitchFamily="18" charset="0"/>
                      </a:rPr>
                      <m:t>𝒈</m:t>
                    </m:r>
                  </m:oMath>
                </a14:m>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4219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It is also crucial that the minibatches be selected randomly. Computing an unbiased estimate of the expected gradient from a set of samples requires that those samples be independent. We also wish for two subsequent gradient estimates to </a:t>
            </a:r>
            <a:r>
              <a:rPr lang="en-US" altLang="zh-CN" dirty="0" err="1"/>
              <a:t>be</a:t>
            </a:r>
            <a:r>
              <a:rPr lang="en-US" altLang="zh-CN" dirty="0" err="1">
                <a:solidFill>
                  <a:prstClr val="black"/>
                </a:solidFill>
              </a:rPr>
              <a:t>independent</a:t>
            </a:r>
            <a:r>
              <a:rPr lang="en-US" altLang="zh-CN" dirty="0">
                <a:solidFill>
                  <a:prstClr val="black"/>
                </a:solidFill>
              </a:rPr>
              <a:t> from each other, so two subsequent minibatches of examples should also be independent from each other. </a:t>
            </a:r>
            <a:r>
              <a:rPr lang="en-US" altLang="zh-CN" dirty="0"/>
              <a:t>Many datasets are most naturally arranged in a way where successive examples are highly correlated. For example, we might have a dataset of medical data with a long list of blood sample test results. This list might be arranged so that first we have five blood samples taken at different times from the first patient, then we have three blood samples taken from the second patient, then the blood samples from the third patient, and so on. </a:t>
            </a:r>
          </a:p>
        </p:txBody>
      </p:sp>
    </p:spTree>
    <p:extLst>
      <p:ext uri="{BB962C8B-B14F-4D97-AF65-F5344CB8AC3E}">
        <p14:creationId xmlns:p14="http://schemas.microsoft.com/office/powerpoint/2010/main" val="221276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If we were to draw examples in order from this list, then each of our minibatches would be extremely biased, because it would represent primarily one patient out of the many patients in the dataset. In cases such as these where the order of the dataset holds some significance, it is necessary to shuffle the examples before selecting minibatches. For very large datasets, for example datasets containing billions of examples in a data center, it can be impractical to sample examples truly uniformly at random every time we want to construct a minibatch. Fortunately, in practice it is usually sufficient to shuffle the order of the dataset once and then store it in shuffled fashion. </a:t>
            </a:r>
          </a:p>
        </p:txBody>
      </p:sp>
    </p:spTree>
    <p:extLst>
      <p:ext uri="{BB962C8B-B14F-4D97-AF65-F5344CB8AC3E}">
        <p14:creationId xmlns:p14="http://schemas.microsoft.com/office/powerpoint/2010/main" val="112492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This will impose a fixed set of possible minibatches of consecutive examples that all models trained thereafter will use, and each individual model will be forced to reuse this ordering every time it passes through the training data. However, this deviation from true random selection does not seem to have a significant detrimental effect. Failing to ever shuffle the examples in any way can seriously reduce the effectiveness of the algorithm. </a:t>
            </a:r>
          </a:p>
          <a:p>
            <a:pPr>
              <a:spcBef>
                <a:spcPts val="0"/>
              </a:spcBef>
            </a:pPr>
            <a:r>
              <a:rPr lang="en-US" altLang="zh-CN" dirty="0"/>
              <a:t>        Many optimization problems in machine learning decompose over examples well enough that we can compute entire separate updates over different examples in parallel. </a:t>
            </a:r>
          </a:p>
        </p:txBody>
      </p:sp>
    </p:spTree>
    <p:extLst>
      <p:ext uri="{BB962C8B-B14F-4D97-AF65-F5344CB8AC3E}">
        <p14:creationId xmlns:p14="http://schemas.microsoft.com/office/powerpoint/2010/main" val="66602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In other words, we can compute the update that minimizes </a:t>
            </a:r>
            <a:r>
              <a:rPr lang="en-US" altLang="zh-CN" i="1" dirty="0"/>
              <a:t>J</a:t>
            </a:r>
            <a:r>
              <a:rPr lang="en-US" altLang="zh-CN" dirty="0"/>
              <a:t>(</a:t>
            </a:r>
            <a:r>
              <a:rPr lang="en-US" altLang="zh-CN" b="1" i="1" dirty="0"/>
              <a:t>X</a:t>
            </a:r>
            <a:r>
              <a:rPr lang="en-US" altLang="zh-CN" dirty="0"/>
              <a:t>) for one minibatch of examples </a:t>
            </a:r>
            <a:r>
              <a:rPr lang="en-US" altLang="zh-CN" b="1" i="1" dirty="0"/>
              <a:t>X </a:t>
            </a:r>
            <a:r>
              <a:rPr lang="en-US" altLang="zh-CN" dirty="0"/>
              <a:t>at the same time that we compute the update for several other minibatches. Such asynchronous parallel distributed approaches are discussed further in Sec. </a:t>
            </a:r>
            <a:r>
              <a:rPr lang="en-US" altLang="zh-CN" dirty="0">
                <a:solidFill>
                  <a:srgbClr val="FF0000"/>
                </a:solidFill>
              </a:rPr>
              <a:t>12.1.3</a:t>
            </a:r>
            <a:r>
              <a:rPr lang="en-US" altLang="zh-CN" dirty="0"/>
              <a:t>.</a:t>
            </a:r>
          </a:p>
          <a:p>
            <a:pPr>
              <a:spcBef>
                <a:spcPts val="0"/>
              </a:spcBef>
            </a:pPr>
            <a:r>
              <a:rPr lang="en-US" altLang="zh-CN" dirty="0"/>
              <a:t>        An interesting motivation for minibatch stochastic gradient descent is that it follows the gradient of the true </a:t>
            </a:r>
            <a:r>
              <a:rPr lang="en-US" altLang="zh-CN" b="1" dirty="0"/>
              <a:t>generalization error </a:t>
            </a:r>
            <a:r>
              <a:rPr lang="en-US" altLang="zh-CN" dirty="0"/>
              <a:t>(Eq. </a:t>
            </a:r>
            <a:r>
              <a:rPr lang="en-US" altLang="zh-CN" dirty="0">
                <a:solidFill>
                  <a:srgbClr val="FF0000"/>
                </a:solidFill>
              </a:rPr>
              <a:t>8.2</a:t>
            </a:r>
            <a:r>
              <a:rPr lang="en-US" altLang="zh-CN" dirty="0"/>
              <a:t>) so long as no examples are repeated. Most implementations of minibatch stochastic gradient descent shuffle the dataset once and then pass through it multiple times. On the first pass, each minibatch is used to compute an unbiased estimate of the true generalization error. </a:t>
            </a:r>
          </a:p>
        </p:txBody>
      </p:sp>
    </p:spTree>
    <p:extLst>
      <p:ext uri="{BB962C8B-B14F-4D97-AF65-F5344CB8AC3E}">
        <p14:creationId xmlns:p14="http://schemas.microsoft.com/office/powerpoint/2010/main" val="97536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45000"/>
              </a:lnSpc>
            </a:pPr>
            <a:r>
              <a:rPr lang="en-US" altLang="zh-CN" dirty="0"/>
              <a:t>Deep learning algorithms involve optimization in many contexts. For example, performing inference in models such as PCA involves solving an optimization problem. We often use analytical optimization to write proofs or design algorithms. Of all of the many optimization problems involved in deep learning, the most difficult is neural network training. It is quite common to invest days to months of time on hundreds of machines in order to solve even a single instance of the neural network training problem. Because this problem is so important and so expensive, a specialized set of optimization techniques have been developed for solving it. This chapter presents these optimization techniques for neural network training.</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177097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On the second pass, the estimate becomes biased because it is formed by re-sampling values that have already been used, rather than obtaining new fair samples from the data generating distribution.</a:t>
                </a:r>
              </a:p>
              <a:p>
                <a:pPr>
                  <a:lnSpc>
                    <a:spcPct val="125000"/>
                  </a:lnSpc>
                  <a:spcBef>
                    <a:spcPts val="0"/>
                  </a:spcBef>
                </a:pPr>
                <a:r>
                  <a:rPr lang="en-US" altLang="zh-CN" dirty="0"/>
                  <a:t>        The fact that stochastic gradient descent minimizes generalization error is easiest to see in the online learning case, where examples or minibatches are drawn from a </a:t>
                </a:r>
                <a:r>
                  <a:rPr lang="en-US" altLang="zh-CN" i="1" dirty="0"/>
                  <a:t>stream </a:t>
                </a:r>
                <a:r>
                  <a:rPr lang="en-US" altLang="zh-CN" dirty="0"/>
                  <a:t>of data. In other words, instead of receiving a fixed-size training set, the learner is similar to a living being who sees a new example at each instant, with every example  (</a:t>
                </a:r>
                <a:r>
                  <a:rPr lang="en-US" altLang="zh-CN" b="1" i="1" dirty="0"/>
                  <a:t>x</a:t>
                </a:r>
                <a:r>
                  <a:rPr lang="en-US" altLang="zh-CN" i="1" dirty="0"/>
                  <a:t>, y</a:t>
                </a:r>
                <a:r>
                  <a:rPr lang="en-US" altLang="zh-CN" dirty="0"/>
                  <a:t>) coming from the data generating distribution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1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In this scenario, examples are never repeated; every experience is a fair sample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a:t>
                </a:r>
              </a:p>
              <a:p>
                <a:pPr>
                  <a:lnSpc>
                    <a:spcPct val="125000"/>
                  </a:lnSpc>
                  <a:spcBef>
                    <a:spcPts val="0"/>
                  </a:spcBef>
                </a:pPr>
                <a:r>
                  <a:rPr lang="en-US" altLang="zh-CN" dirty="0"/>
                  <a:t>        The equivalence is easiest to derive when both </a:t>
                </a:r>
                <a:r>
                  <a:rPr lang="en-US" altLang="zh-CN" b="1" i="1" dirty="0"/>
                  <a:t>x </a:t>
                </a:r>
                <a:r>
                  <a:rPr lang="en-US" altLang="zh-CN" dirty="0"/>
                  <a:t>and </a:t>
                </a:r>
                <a:r>
                  <a:rPr lang="en-US" altLang="zh-CN" i="1" dirty="0"/>
                  <a:t>y </a:t>
                </a:r>
                <a:r>
                  <a:rPr lang="en-US" altLang="zh-CN" dirty="0"/>
                  <a:t>are discrete. In this case, the generalization error (Eq. </a:t>
                </a:r>
                <a:r>
                  <a:rPr lang="en-US" altLang="zh-CN" dirty="0">
                    <a:solidFill>
                      <a:srgbClr val="FF0000"/>
                    </a:solidFill>
                  </a:rPr>
                  <a:t>8.2</a:t>
                </a:r>
                <a:r>
                  <a:rPr lang="en-US" altLang="zh-CN" dirty="0"/>
                  <a:t>) can be written as a sum</a:t>
                </a:r>
              </a:p>
              <a:p>
                <a:pPr>
                  <a:lnSpc>
                    <a:spcPct val="100000"/>
                  </a:lnSpc>
                  <a:spcBef>
                    <a:spcPts val="0"/>
                  </a:spcBef>
                </a:pPr>
                <a14:m>
                  <m:oMathPara xmlns:m="http://schemas.openxmlformats.org/officeDocument/2006/math">
                    <m:oMathParaPr>
                      <m:jc m:val="right"/>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𝐽</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zh-CN" altLang="en-US" b="1" i="1" smtClean="0">
                              <a:latin typeface="Cambria Math" panose="02040503050406030204" pitchFamily="18" charset="0"/>
                            </a:rPr>
                            <m:t>𝜽</m:t>
                          </m:r>
                        </m:e>
                      </m:d>
                      <m:r>
                        <a:rPr lang="en-US" altLang="zh-CN" b="0" i="1" smtClean="0">
                          <a:latin typeface="Cambria Math" panose="02040503050406030204" pitchFamily="18" charset="0"/>
                        </a:rPr>
                        <m:t>= </m:t>
                      </m:r>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𝒙</m:t>
                          </m:r>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nary>
                        </m:e>
                      </m:nary>
                      <m:r>
                        <a:rPr lang="en-US" altLang="zh-CN" b="0" i="1" smtClean="0">
                          <a:latin typeface="Cambria Math" panose="02040503050406030204" pitchFamily="18" charset="0"/>
                        </a:rPr>
                        <m:t>,                    (</m:t>
                      </m:r>
                      <m:r>
                        <a:rPr lang="en-US" altLang="zh-CN" b="0" i="1" smtClean="0">
                          <a:latin typeface="Cambria Math" panose="02040503050406030204" pitchFamily="18" charset="0"/>
                        </a:rPr>
                        <m:t>8</m:t>
                      </m:r>
                      <m:r>
                        <a:rPr lang="en-US" altLang="zh-CN" b="0" i="1" smtClean="0">
                          <a:latin typeface="Cambria Math" panose="02040503050406030204" pitchFamily="18" charset="0"/>
                        </a:rPr>
                        <m:t>.</m:t>
                      </m:r>
                      <m:r>
                        <a:rPr lang="en-US" altLang="zh-CN" b="0" i="1" smtClean="0">
                          <a:latin typeface="Cambria Math" panose="02040503050406030204" pitchFamily="18" charset="0"/>
                        </a:rPr>
                        <m:t>7</m:t>
                      </m:r>
                      <m:r>
                        <a:rPr lang="en-US" altLang="zh-CN" b="0" i="1" smtClean="0">
                          <a:latin typeface="Cambria Math" panose="02040503050406030204" pitchFamily="18" charset="0"/>
                        </a:rPr>
                        <m:t>)</m:t>
                      </m:r>
                    </m:oMath>
                  </m:oMathPara>
                </a14:m>
                <a:endParaRPr lang="en-US" altLang="zh-CN" dirty="0"/>
              </a:p>
              <a:p>
                <a:pPr>
                  <a:lnSpc>
                    <a:spcPct val="125000"/>
                  </a:lnSpc>
                  <a:spcBef>
                    <a:spcPts val="0"/>
                  </a:spcBef>
                </a:pPr>
                <a:r>
                  <a:rPr lang="en-US" altLang="zh-CN" dirty="0"/>
                  <a:t>with the exact gradient</a:t>
                </a:r>
              </a:p>
              <a:p>
                <a:pPr>
                  <a:lnSpc>
                    <a:spcPct val="100000"/>
                  </a:lnSpc>
                  <a:spcBef>
                    <a:spcPts val="0"/>
                  </a:spcBef>
                </a:pPr>
                <a14:m>
                  <m:oMathPara xmlns:m="http://schemas.openxmlformats.org/officeDocument/2006/math">
                    <m:oMathParaPr>
                      <m:jc m:val="right"/>
                    </m:oMathParaPr>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𝒈</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zh-CN" altLang="en-US" b="1" i="1" smtClean="0">
                                  <a:latin typeface="Cambria Math" panose="02040503050406030204" pitchFamily="18" charset="0"/>
                                </a:rPr>
                                <m:t>𝜽</m:t>
                              </m:r>
                            </m:sub>
                          </m:sSub>
                          <m:r>
                            <a:rPr lang="en-US" altLang="zh-CN" i="1">
                              <a:latin typeface="Cambria Math" panose="02040503050406030204" pitchFamily="18" charset="0"/>
                            </a:rPr>
                            <m:t>𝐽</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zh-CN" altLang="en-US" b="1" i="1">
                              <a:latin typeface="Cambria Math" panose="02040503050406030204" pitchFamily="18" charset="0"/>
                            </a:rPr>
                            <m:t>𝜽</m:t>
                          </m:r>
                        </m:e>
                      </m:d>
                      <m:r>
                        <a:rPr lang="en-US" altLang="zh-CN" i="1">
                          <a:latin typeface="Cambria Math" panose="02040503050406030204" pitchFamily="18" charset="0"/>
                        </a:rPr>
                        <m:t>= </m:t>
                      </m:r>
                      <m:nary>
                        <m:naryPr>
                          <m:chr m:val="∑"/>
                          <m:supHide m:val="on"/>
                          <m:ctrlPr>
                            <a:rPr lang="en-US" altLang="zh-CN" i="1">
                              <a:latin typeface="Cambria Math" panose="02040503050406030204" pitchFamily="18" charset="0"/>
                            </a:rPr>
                          </m:ctrlPr>
                        </m:naryPr>
                        <m:sub>
                          <m:r>
                            <m:rPr>
                              <m:brk m:alnAt="7"/>
                            </m:rPr>
                            <a:rPr lang="en-US" altLang="zh-CN" b="1" i="1">
                              <a:latin typeface="Cambria Math" panose="02040503050406030204" pitchFamily="18" charset="0"/>
                            </a:rPr>
                            <m:t>𝒙</m:t>
                          </m:r>
                        </m:sub>
                        <m:sup/>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𝑦</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b="1" i="1">
                                      <a:latin typeface="Cambria Math" panose="02040503050406030204" pitchFamily="18" charset="0"/>
                                    </a:rPr>
                                    <m:t>𝜽</m:t>
                                  </m:r>
                                </m:e>
                              </m:d>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nary>
                        </m:e>
                      </m:nary>
                      <m:r>
                        <a:rPr lang="en-US" altLang="zh-CN" b="0" i="1" smtClean="0">
                          <a:latin typeface="Cambria Math" panose="02040503050406030204" pitchFamily="18" charset="0"/>
                        </a:rPr>
                        <m:t>.</m:t>
                      </m:r>
                      <m:r>
                        <a:rPr lang="en-US" altLang="zh-CN" i="1">
                          <a:latin typeface="Cambria Math" panose="02040503050406030204" pitchFamily="18" charset="0"/>
                        </a:rPr>
                        <m:t>                    (</m:t>
                      </m:r>
                      <m:r>
                        <a:rPr lang="en-US" altLang="zh-CN" i="1">
                          <a:latin typeface="Cambria Math" panose="02040503050406030204" pitchFamily="18" charset="0"/>
                        </a:rPr>
                        <m:t>8</m:t>
                      </m:r>
                      <m:r>
                        <a:rPr lang="en-US" altLang="zh-CN" i="1">
                          <a:latin typeface="Cambria Math" panose="02040503050406030204" pitchFamily="18" charset="0"/>
                        </a:rPr>
                        <m:t>.</m:t>
                      </m:r>
                      <m:r>
                        <a:rPr lang="en-US" altLang="zh-CN" b="0" i="1" smtClean="0">
                          <a:latin typeface="Cambria Math" panose="02040503050406030204" pitchFamily="18" charset="0"/>
                        </a:rPr>
                        <m:t>8</m:t>
                      </m:r>
                      <m:r>
                        <a:rPr lang="en-US" altLang="zh-CN" i="1">
                          <a:latin typeface="Cambria Math" panose="02040503050406030204" pitchFamily="18" charset="0"/>
                        </a:rPr>
                        <m:t>)</m:t>
                      </m:r>
                    </m:oMath>
                  </m:oMathPara>
                </a14:m>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712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We have already seen the same fact demonstrated for the log-likelihood in Eq. </a:t>
                </a:r>
                <a:r>
                  <a:rPr lang="en-US" altLang="zh-CN" dirty="0">
                    <a:solidFill>
                      <a:srgbClr val="FF0000"/>
                    </a:solidFill>
                  </a:rPr>
                  <a:t>8.5</a:t>
                </a:r>
                <a:r>
                  <a:rPr lang="en-US" altLang="zh-CN" dirty="0"/>
                  <a:t> and Eq. </a:t>
                </a:r>
                <a:r>
                  <a:rPr lang="en-US" altLang="zh-CN" dirty="0">
                    <a:solidFill>
                      <a:srgbClr val="FF0000"/>
                    </a:solidFill>
                  </a:rPr>
                  <a:t>8.6</a:t>
                </a:r>
                <a:r>
                  <a:rPr lang="en-US" altLang="zh-CN" dirty="0"/>
                  <a:t>; we observe now that this holds for other functions </a:t>
                </a:r>
                <a:r>
                  <a:rPr lang="en-US" altLang="zh-CN" i="1" dirty="0"/>
                  <a:t>L </a:t>
                </a:r>
                <a:r>
                  <a:rPr lang="en-US" altLang="zh-CN" dirty="0"/>
                  <a:t>besides the likelihood. A similar result can be derived when </a:t>
                </a:r>
                <a:r>
                  <a:rPr lang="en-US" altLang="zh-CN" b="1" i="1" dirty="0"/>
                  <a:t>x </a:t>
                </a:r>
                <a:r>
                  <a:rPr lang="en-US" altLang="zh-CN" dirty="0"/>
                  <a:t>and </a:t>
                </a:r>
                <a:r>
                  <a:rPr lang="en-US" altLang="zh-CN" b="1" i="1" dirty="0"/>
                  <a:t>y </a:t>
                </a:r>
                <a:r>
                  <a:rPr lang="en-US" altLang="zh-CN" dirty="0"/>
                  <a:t>are continuous, under mild assumptions regarding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and </a:t>
                </a:r>
                <a:r>
                  <a:rPr lang="en-US" altLang="zh-CN" i="1" dirty="0"/>
                  <a:t>L</a:t>
                </a:r>
                <a:r>
                  <a:rPr lang="en-US" altLang="zh-CN" dirty="0"/>
                  <a:t>.</a:t>
                </a:r>
              </a:p>
              <a:p>
                <a:pPr>
                  <a:lnSpc>
                    <a:spcPct val="125000"/>
                  </a:lnSpc>
                  <a:spcBef>
                    <a:spcPts val="0"/>
                  </a:spcBef>
                </a:pPr>
                <a:r>
                  <a:rPr lang="en-US" altLang="zh-CN" dirty="0"/>
                  <a:t>        Hence, we can obtain an unbiased estimator of the exact gradient of the generalization error by sampling a minibatch of examples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𝑚</m:t>
                            </m:r>
                          </m:e>
                        </m:d>
                      </m:sup>
                    </m:sSup>
                    <m:r>
                      <a:rPr lang="en-US" altLang="zh-CN" b="0" i="1" smtClean="0">
                        <a:latin typeface="Cambria Math" panose="02040503050406030204" pitchFamily="18" charset="0"/>
                      </a:rPr>
                      <m:t>}</m:t>
                    </m:r>
                  </m:oMath>
                </a14:m>
                <a:r>
                  <a:rPr lang="en-US" altLang="zh-CN" dirty="0"/>
                  <a:t>with corresponding targets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i="1">
                        <a:latin typeface="Cambria Math" panose="02040503050406030204" pitchFamily="18" charset="0"/>
                      </a:rPr>
                      <m:t> </m:t>
                    </m:r>
                  </m:oMath>
                </a14:m>
                <a:r>
                  <a:rPr lang="en-US" altLang="zh-CN" dirty="0"/>
                  <a:t>from the data generating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CN" dirty="0"/>
                  <a:t>, and computing the gradient of the loss with respect to the parameters for that minibatch:</a:t>
                </a:r>
              </a:p>
              <a:p>
                <a:pPr>
                  <a:lnSpc>
                    <a:spcPct val="100000"/>
                  </a:lnSpc>
                  <a:spcBef>
                    <a:spcPts val="0"/>
                  </a:spcBef>
                </a:pPr>
                <a14:m>
                  <m:oMathPara xmlns:m="http://schemas.openxmlformats.org/officeDocument/2006/math">
                    <m:oMathParaPr>
                      <m:jc m:val="right"/>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𝒈</m:t>
                          </m:r>
                        </m:e>
                      </m:acc>
                      <m:r>
                        <a:rPr lang="en-US" altLang="zh-CN" b="1"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8</m:t>
                          </m:r>
                          <m:r>
                            <a:rPr lang="en-US" altLang="zh-CN" b="0" i="1" smtClean="0">
                              <a:latin typeface="Cambria Math" panose="02040503050406030204" pitchFamily="18" charset="0"/>
                            </a:rPr>
                            <m:t>.</m:t>
                          </m:r>
                          <m:r>
                            <a:rPr lang="en-US" altLang="zh-CN" b="0" i="1" smtClean="0">
                              <a:latin typeface="Cambria Math" panose="02040503050406030204" pitchFamily="18" charset="0"/>
                            </a:rPr>
                            <m:t>9</m:t>
                          </m:r>
                        </m:e>
                      </m:d>
                    </m:oMath>
                  </m:oMathPara>
                </a14:m>
                <a:endParaRPr lang="en-US" altLang="zh-CN" b="0"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23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lvl="0">
                  <a:spcBef>
                    <a:spcPts val="0"/>
                  </a:spcBef>
                </a:pPr>
                <a:r>
                  <a:rPr lang="en-US" altLang="zh-CN" dirty="0">
                    <a:solidFill>
                      <a:prstClr val="black"/>
                    </a:solidFill>
                  </a:rPr>
                  <a:t>Updating </a:t>
                </a:r>
                <a:r>
                  <a:rPr lang="en-US" altLang="zh-CN" b="1" i="1" dirty="0">
                    <a:solidFill>
                      <a:prstClr val="black"/>
                    </a:solidFill>
                  </a:rPr>
                  <a:t>θ </a:t>
                </a:r>
                <a:r>
                  <a:rPr lang="en-US" altLang="zh-CN" dirty="0">
                    <a:solidFill>
                      <a:prstClr val="black"/>
                    </a:solidFill>
                  </a:rPr>
                  <a:t>in the direction of </a:t>
                </a:r>
                <a14:m>
                  <m:oMath xmlns:m="http://schemas.openxmlformats.org/officeDocument/2006/math">
                    <m:acc>
                      <m:accPr>
                        <m:chr m:val="̂"/>
                        <m:ctrlPr>
                          <a:rPr lang="en-US" altLang="zh-CN" b="1" i="1">
                            <a:solidFill>
                              <a:prstClr val="black"/>
                            </a:solidFill>
                            <a:latin typeface="Cambria Math" panose="02040503050406030204" pitchFamily="18" charset="0"/>
                          </a:rPr>
                        </m:ctrlPr>
                      </m:accPr>
                      <m:e>
                        <m:r>
                          <a:rPr lang="en-US" altLang="zh-CN" b="1" i="1">
                            <a:solidFill>
                              <a:prstClr val="black"/>
                            </a:solidFill>
                            <a:latin typeface="Cambria Math" panose="02040503050406030204" pitchFamily="18" charset="0"/>
                          </a:rPr>
                          <m:t>𝒈</m:t>
                        </m:r>
                      </m:e>
                    </m:acc>
                    <m:r>
                      <a:rPr lang="en-US" altLang="zh-CN" b="1" i="1">
                        <a:solidFill>
                          <a:prstClr val="black"/>
                        </a:solidFill>
                        <a:latin typeface="Cambria Math" panose="02040503050406030204" pitchFamily="18" charset="0"/>
                      </a:rPr>
                      <m:t> </m:t>
                    </m:r>
                  </m:oMath>
                </a14:m>
                <a:r>
                  <a:rPr lang="en-US" altLang="zh-CN" dirty="0">
                    <a:solidFill>
                      <a:prstClr val="black"/>
                    </a:solidFill>
                  </a:rPr>
                  <a:t>performs SGD on the generalization error.</a:t>
                </a:r>
              </a:p>
              <a:p>
                <a:pPr>
                  <a:lnSpc>
                    <a:spcPct val="125000"/>
                  </a:lnSpc>
                  <a:spcBef>
                    <a:spcPts val="0"/>
                  </a:spcBef>
                </a:pPr>
                <a:r>
                  <a:rPr lang="en-US" altLang="zh-CN" dirty="0"/>
                  <a:t>        Of course, this interpretation only applies when examples are not reused. Nonetheless, it is usually best to make several passes through the training set, unless the training set is extremely large. When multiple such epochs are used, only the first epoch follows the unbiased gradient of the generalization error, but of course, the additional epochs usually provide enough benefit due to decreased training error to offset the harm they cause by increasing the gap between training error and test error.</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318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With some datasets growing rapidly in size, faster than computing power, it is becoming more common for machine learning applications to use each training example only once or even to make an incomplete pass through the training set. When using an extremely large training set, overfitting is not an issue, so underfitting and computational efficiency become the predominant concerns. See also </a:t>
            </a:r>
            <a:r>
              <a:rPr lang="en-US" altLang="zh-CN" dirty="0" err="1">
                <a:solidFill>
                  <a:srgbClr val="00FF00"/>
                </a:solidFill>
              </a:rPr>
              <a:t>Bottou</a:t>
            </a:r>
            <a:r>
              <a:rPr lang="en-US" altLang="zh-CN" dirty="0">
                <a:solidFill>
                  <a:srgbClr val="00FF00"/>
                </a:solidFill>
              </a:rPr>
              <a:t> and Bousquet </a:t>
            </a:r>
            <a:r>
              <a:rPr lang="en-US" altLang="zh-CN" dirty="0"/>
              <a:t>(</a:t>
            </a:r>
            <a:r>
              <a:rPr lang="en-US" altLang="zh-CN" dirty="0">
                <a:solidFill>
                  <a:srgbClr val="00FF00"/>
                </a:solidFill>
              </a:rPr>
              <a:t>2008</a:t>
            </a:r>
            <a:r>
              <a:rPr lang="en-US" altLang="zh-CN" dirty="0"/>
              <a:t>)</a:t>
            </a:r>
            <a:r>
              <a:rPr lang="en-US" altLang="zh-CN" dirty="0">
                <a:solidFill>
                  <a:srgbClr val="00FF00"/>
                </a:solidFill>
              </a:rPr>
              <a:t> </a:t>
            </a:r>
            <a:r>
              <a:rPr lang="en-US" altLang="zh-CN" dirty="0"/>
              <a:t>for a discussion of the effect of computational bottlenecks on generalization error, as the number of training examples grows.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8.1.3 </a:t>
            </a:r>
            <a:r>
              <a:rPr lang="en-US" altLang="zh-CN" sz="3600" dirty="0"/>
              <a:t>Batch and Minibatch Algorithms</a:t>
            </a:r>
            <a:endParaRPr lang="zh-CN" altLang="en-US" sz="3600" dirty="0"/>
          </a:p>
        </p:txBody>
      </p:sp>
    </p:spTree>
    <p:extLst>
      <p:ext uri="{BB962C8B-B14F-4D97-AF65-F5344CB8AC3E}">
        <p14:creationId xmlns:p14="http://schemas.microsoft.com/office/powerpoint/2010/main" val="119301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8" name="文本框 7"/>
          <p:cNvSpPr txBox="1"/>
          <p:nvPr/>
        </p:nvSpPr>
        <p:spPr>
          <a:xfrm>
            <a:off x="1"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9" name="标题 6">
            <a:extLst>
              <a:ext uri="{FF2B5EF4-FFF2-40B4-BE49-F238E27FC236}">
                <a16:creationId xmlns:a16="http://schemas.microsoft.com/office/drawing/2014/main" id="{E8F57B71-7504-4508-AA53-1F441DEBA0FC}"/>
              </a:ext>
            </a:extLst>
          </p:cNvPr>
          <p:cNvSpPr txBox="1"/>
          <p:nvPr/>
        </p:nvSpPr>
        <p:spPr>
          <a:xfrm>
            <a:off x="1392573" y="1650806"/>
            <a:ext cx="9890620"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8.2 Challenges in Neural Network Optimization</a:t>
            </a:r>
          </a:p>
        </p:txBody>
      </p:sp>
      <p:sp>
        <p:nvSpPr>
          <p:cNvPr id="10" name="文本框 9"/>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1848244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Optimization in general is an extremely difficult task. Traditionally, machine learning has avoided the difficulty of general optimization by carefully designing the objective function and constraints to ensure that the optimization problem is convex. When training neural networks, we must confront the general non-convex case. Even convex optimization is not without its complications. In this section, we summarize several of the most prominent challenges involved in optimization for training deep models.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 </a:t>
            </a:r>
            <a:r>
              <a:rPr lang="en-US" altLang="zh-CN" sz="3600" dirty="0"/>
              <a:t>Challenges in Neural Network Optimization</a:t>
            </a:r>
            <a:endParaRPr lang="zh-CN" altLang="en-US" sz="3600" dirty="0"/>
          </a:p>
        </p:txBody>
      </p:sp>
    </p:spTree>
    <p:extLst>
      <p:ext uri="{BB962C8B-B14F-4D97-AF65-F5344CB8AC3E}">
        <p14:creationId xmlns:p14="http://schemas.microsoft.com/office/powerpoint/2010/main" val="1928166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Some challenges arise even when optimizing convex functions. Of these, the most prominent is ill-conditioning of the Hessian matrix </a:t>
            </a:r>
            <a:r>
              <a:rPr lang="en-US" altLang="zh-CN" b="1" i="1" dirty="0"/>
              <a:t>H</a:t>
            </a:r>
            <a:r>
              <a:rPr lang="en-US" altLang="zh-CN" dirty="0"/>
              <a:t>. This is a very general problem in most numerical optimization, convex or otherwise, and is described in more detail in Sec. </a:t>
            </a:r>
            <a:r>
              <a:rPr lang="en-US" altLang="zh-CN" dirty="0">
                <a:solidFill>
                  <a:srgbClr val="FF0000"/>
                </a:solidFill>
              </a:rPr>
              <a:t>4.3.1</a:t>
            </a:r>
            <a:r>
              <a:rPr lang="en-US" altLang="zh-CN" dirty="0"/>
              <a:t>.</a:t>
            </a:r>
          </a:p>
          <a:p>
            <a:pPr>
              <a:lnSpc>
                <a:spcPct val="125000"/>
              </a:lnSpc>
              <a:spcBef>
                <a:spcPts val="0"/>
              </a:spcBef>
            </a:pPr>
            <a:r>
              <a:rPr lang="en-US" altLang="zh-CN" dirty="0"/>
              <a:t>        The ill-conditioning problem is generally believed to be present in neural network training problems. Ill-conditioning can manifest by causing SGD to get “stuck” in the sense that even very small steps increase the cost function.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15606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Recall from Eq. </a:t>
                </a:r>
                <a:r>
                  <a:rPr lang="en-US" altLang="zh-CN" dirty="0">
                    <a:solidFill>
                      <a:srgbClr val="FF0000"/>
                    </a:solidFill>
                  </a:rPr>
                  <a:t>4.9</a:t>
                </a:r>
                <a:r>
                  <a:rPr lang="en-US" altLang="zh-CN" dirty="0"/>
                  <a:t> that a second-order Taylor series expansion of the cost function predicts that a gradient descent step of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b="1" i="1">
                        <a:latin typeface="Cambria Math" panose="02040503050406030204" pitchFamily="18" charset="0"/>
                        <a:ea typeface="Cambria Math" panose="02040503050406030204" pitchFamily="18" charset="0"/>
                      </a:rPr>
                      <m:t>𝒈</m:t>
                    </m:r>
                  </m:oMath>
                </a14:m>
                <a:r>
                  <a:rPr lang="en-US" altLang="zh-CN" b="1" i="1" dirty="0"/>
                  <a:t> </a:t>
                </a:r>
                <a:r>
                  <a:rPr lang="en-US" altLang="zh-CN" dirty="0"/>
                  <a:t>will add</a:t>
                </a:r>
              </a:p>
              <a:p>
                <a:pPr/>
                <a14:m>
                  <m:oMathPara xmlns:m="http://schemas.openxmlformats.org/officeDocument/2006/math">
                    <m:oMathParaPr>
                      <m:jc m:val="right"/>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rPr>
                            <m:t>2</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𝝐</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r>
                        <a:rPr lang="en-US" altLang="zh-CN" b="1" i="1">
                          <a:latin typeface="Cambria Math" panose="02040503050406030204" pitchFamily="18" charset="0"/>
                        </a:rPr>
                        <m:t>  </m:t>
                      </m:r>
                      <m:r>
                        <a:rPr lang="en-US" altLang="zh-CN" i="1">
                          <a:latin typeface="Cambria Math" panose="02040503050406030204" pitchFamily="18" charset="0"/>
                        </a:rPr>
                        <m:t>                                           (</m:t>
                      </m:r>
                      <m:r>
                        <a:rPr lang="en-US" altLang="zh-CN" i="1">
                          <a:latin typeface="Cambria Math" panose="02040503050406030204" pitchFamily="18" charset="0"/>
                        </a:rPr>
                        <m:t>8</m:t>
                      </m:r>
                      <m:r>
                        <a:rPr lang="en-US" altLang="zh-CN" i="1">
                          <a:latin typeface="Cambria Math" panose="02040503050406030204" pitchFamily="18" charset="0"/>
                        </a:rPr>
                        <m:t>.</m:t>
                      </m:r>
                      <m:r>
                        <a:rPr lang="en-US" altLang="zh-CN" i="1">
                          <a:latin typeface="Cambria Math" panose="02040503050406030204" pitchFamily="18" charset="0"/>
                        </a:rPr>
                        <m:t>10</m:t>
                      </m:r>
                      <m:r>
                        <a:rPr lang="en-US" altLang="zh-CN" i="1">
                          <a:latin typeface="Cambria Math" panose="02040503050406030204" pitchFamily="18" charset="0"/>
                        </a:rPr>
                        <m:t>)</m:t>
                      </m:r>
                    </m:oMath>
                  </m:oMathPara>
                </a14:m>
                <a:endParaRPr lang="en-US" altLang="zh-CN" dirty="0"/>
              </a:p>
              <a:p>
                <a:r>
                  <a:rPr lang="en-US" altLang="zh-CN" dirty="0"/>
                  <a:t>to the cost. Ill-conditioning of the gradient becomes a problem when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rPr>
                          <m:t>2</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 exceeds</a:t>
                </a:r>
                <a:r>
                  <a:rPr lang="en-US" altLang="zh-CN" b="1" dirty="0">
                    <a:ea typeface="Cambria Math" panose="02040503050406030204" pitchFamily="18" charset="0"/>
                  </a:rPr>
                  <a:t> </a:t>
                </a:r>
                <a14:m>
                  <m:oMath xmlns:m="http://schemas.openxmlformats.org/officeDocument/2006/math">
                    <m:r>
                      <a:rPr lang="en-US" altLang="zh-CN" b="1" i="1">
                        <a:latin typeface="Cambria Math" panose="02040503050406030204" pitchFamily="18" charset="0"/>
                        <a:ea typeface="Cambria Math" panose="02040503050406030204" pitchFamily="18" charset="0"/>
                      </a:rPr>
                      <m:t>𝝐</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oMath>
                </a14:m>
                <a:r>
                  <a:rPr lang="en-US" altLang="zh-CN" dirty="0"/>
                  <a:t>. To determine whether ill-conditioning is detrimental to a neural network training task, one can monitor the squared gradient norm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𝒈</m:t>
                    </m:r>
                  </m:oMath>
                </a14:m>
                <a:r>
                  <a:rPr lang="en-US" altLang="zh-CN" b="1" i="1" dirty="0"/>
                  <a:t> </a:t>
                </a:r>
                <a:r>
                  <a:rPr lang="en-US" altLang="zh-CN" dirty="0"/>
                  <a:t>and the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 term. In many cases, the gradient norm does not shrink significantly throughout learning, but the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𝒈</m:t>
                        </m:r>
                      </m:e>
                      <m:sup>
                        <m:r>
                          <a:rPr lang="en-US" altLang="zh-CN" i="1">
                            <a:latin typeface="Cambria Math" panose="02040503050406030204" pitchFamily="18" charset="0"/>
                          </a:rPr>
                          <m:t>𝑇</m:t>
                        </m:r>
                      </m:sup>
                    </m:sSup>
                    <m:r>
                      <a:rPr lang="en-US" altLang="zh-CN" b="1" i="1">
                        <a:latin typeface="Cambria Math" panose="02040503050406030204" pitchFamily="18" charset="0"/>
                      </a:rPr>
                      <m:t>𝑯𝒈</m:t>
                    </m:r>
                    <m:r>
                      <a:rPr lang="en-US" altLang="zh-CN" b="1" i="1">
                        <a:latin typeface="Cambria Math" panose="02040503050406030204" pitchFamily="18" charset="0"/>
                      </a:rPr>
                      <m:t> </m:t>
                    </m:r>
                  </m:oMath>
                </a14:m>
                <a:r>
                  <a:rPr lang="en-US" altLang="zh-CN" dirty="0"/>
                  <a:t>term grows by more than order of magnitude.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60523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 result is that learning becomes very slow despite the presence of a strong gradient because the learning rate must be shrunk to compensate for even stronger curvature. Fig. </a:t>
            </a:r>
            <a:r>
              <a:rPr lang="en-US" altLang="zh-CN" dirty="0">
                <a:solidFill>
                  <a:srgbClr val="FF0000"/>
                </a:solidFill>
              </a:rPr>
              <a:t>8.1</a:t>
            </a:r>
            <a:r>
              <a:rPr lang="en-US" altLang="zh-CN" dirty="0"/>
              <a:t> shows an example of the gradient increasing significantly during the successful training of a neural network.</a:t>
            </a:r>
          </a:p>
          <a:p>
            <a:pPr>
              <a:spcBef>
                <a:spcPts val="0"/>
              </a:spcBef>
            </a:pPr>
            <a:r>
              <a:rPr lang="en-US" altLang="zh-CN" dirty="0"/>
              <a:t>       Though ill-conditioning is present in other settings besides neural network  training, some of the techniques used to combat it in other contexts are less  applicable to neural networks. For example, Newton’s method is an excellent tool   for minimizing convex functions with poorly conditioned Hessian matrices, but in  the subsequent sections we will argue that Newton’s method requires significant  modification before it can be applied to neural networks.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Tree>
    <p:extLst>
      <p:ext uri="{BB962C8B-B14F-4D97-AF65-F5344CB8AC3E}">
        <p14:creationId xmlns:p14="http://schemas.microsoft.com/office/powerpoint/2010/main" val="338496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If you are unfamiliar with the basic principles of gradient-based optimization, we suggest reviewing Chapter </a:t>
            </a:r>
            <a:r>
              <a:rPr lang="en-US" altLang="zh-CN" dirty="0">
                <a:solidFill>
                  <a:srgbClr val="FF0000"/>
                </a:solidFill>
              </a:rPr>
              <a:t>4</a:t>
            </a:r>
            <a:r>
              <a:rPr lang="en-US" altLang="zh-CN" dirty="0"/>
              <a:t>. That chapter includes a brief overview of numerical optimization in general.</a:t>
            </a:r>
          </a:p>
          <a:p>
            <a:pPr>
              <a:spcBef>
                <a:spcPts val="0"/>
              </a:spcBef>
            </a:pPr>
            <a:r>
              <a:rPr lang="en-US" altLang="zh-CN" dirty="0"/>
              <a:t>        This chapter focuses on one particular case of optimization: finding the parameters </a:t>
            </a:r>
            <a:r>
              <a:rPr lang="en-US" altLang="zh-CN" b="1" i="1" dirty="0"/>
              <a:t>θ </a:t>
            </a:r>
            <a:r>
              <a:rPr lang="en-US" altLang="zh-CN" dirty="0"/>
              <a:t>of a neural network that significantly reduce a cost function </a:t>
            </a:r>
            <a:r>
              <a:rPr lang="en-US" altLang="zh-CN" i="1" dirty="0"/>
              <a:t>J</a:t>
            </a:r>
            <a:r>
              <a:rPr lang="en-US" altLang="zh-CN" dirty="0"/>
              <a:t>(</a:t>
            </a:r>
            <a:r>
              <a:rPr lang="en-US" altLang="zh-CN" b="1" i="1" dirty="0"/>
              <a:t>θ</a:t>
            </a:r>
            <a:r>
              <a:rPr lang="en-US" altLang="zh-CN" dirty="0"/>
              <a:t>), which typically includes a performance measure evaluated on the entire training set as well as additional regularization terms.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141123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340211B5-E391-4067-861A-65E16E5037BB}"/>
              </a:ext>
            </a:extLst>
          </p:cNvPr>
          <p:cNvPicPr>
            <a:picLocks noGrp="1" noChangeAspect="1"/>
          </p:cNvPicPr>
          <p:nvPr>
            <p:ph idx="1"/>
          </p:nvPr>
        </p:nvPicPr>
        <p:blipFill rotWithShape="1">
          <a:blip r:embed="rId2"/>
          <a:stretch/>
        </p:blipFill>
        <p:spPr>
          <a:xfrm>
            <a:off x="1485238" y="617645"/>
            <a:ext cx="8629723" cy="4104203"/>
          </a:xfrm>
          <a:prstGeom prst="rect">
            <a:avLst/>
          </a:prstGeom>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8.2.1</a:t>
            </a:r>
            <a:r>
              <a:rPr lang="en-US" altLang="zh-CN" sz="3600" dirty="0"/>
              <a:t> Ill-Conditioning</a:t>
            </a:r>
            <a:endParaRPr lang="zh-CN" altLang="en-US" sz="3600" dirty="0"/>
          </a:p>
        </p:txBody>
      </p:sp>
      <p:sp>
        <p:nvSpPr>
          <p:cNvPr id="5" name="文本框 4">
            <a:extLst>
              <a:ext uri="{FF2B5EF4-FFF2-40B4-BE49-F238E27FC236}">
                <a16:creationId xmlns:a16="http://schemas.microsoft.com/office/drawing/2014/main" id="{EB44393B-7CA9-4D53-9FEB-5BD9DCB80A64}"/>
              </a:ext>
            </a:extLst>
          </p:cNvPr>
          <p:cNvSpPr txBox="1"/>
          <p:nvPr/>
        </p:nvSpPr>
        <p:spPr>
          <a:xfrm>
            <a:off x="387439" y="4476607"/>
            <a:ext cx="11073468" cy="2031325"/>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8.1: Gradient descent often does not arrive at a critical point of any kind. In this example, the gradient norm increases throughout training of a convolutional network used for object detection. </a:t>
            </a:r>
            <a:r>
              <a:rPr lang="en-US" altLang="zh-CN" i="1" dirty="0">
                <a:latin typeface="Times New Roman" panose="02020603050405020304" pitchFamily="18" charset="0"/>
                <a:cs typeface="Times New Roman" panose="02020603050405020304" pitchFamily="18" charset="0"/>
              </a:rPr>
              <a:t>(Left) </a:t>
            </a:r>
            <a:r>
              <a:rPr lang="en-US" altLang="zh-CN" dirty="0">
                <a:latin typeface="Times New Roman" panose="02020603050405020304" pitchFamily="18" charset="0"/>
                <a:cs typeface="Times New Roman" panose="02020603050405020304" pitchFamily="18" charset="0"/>
              </a:rPr>
              <a:t>A scatterplot showing how the norms of individual gradient evaluations are distributed over time. To improve legibility, only one gradient norm is plotted per epoch. The running average of all gradient norms is plotted as a solid curve. The gradient norm clearly increases over time, rather than decreasing as we would expect if the training process converged to a critical point. </a:t>
            </a:r>
            <a:r>
              <a:rPr lang="en-US" altLang="zh-CN" i="1" dirty="0">
                <a:latin typeface="Times New Roman" panose="02020603050405020304" pitchFamily="18" charset="0"/>
                <a:cs typeface="Times New Roman" panose="02020603050405020304" pitchFamily="18" charset="0"/>
              </a:rPr>
              <a:t>(Right) </a:t>
            </a:r>
            <a:r>
              <a:rPr lang="en-US" altLang="zh-CN" dirty="0">
                <a:latin typeface="Times New Roman" panose="02020603050405020304" pitchFamily="18" charset="0"/>
                <a:cs typeface="Times New Roman" panose="02020603050405020304" pitchFamily="18" charset="0"/>
              </a:rPr>
              <a:t>Despite the increasing gradient, the training process is reasonably successful. The validation set classification error decreases to a low level.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66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One of the most prominent features of a convex optimization problem is that it can be reduced to the problem of finding a local minimum. Any local minimum is guaranteed to be a global minimum. Some convex functions have a flat region at the bottom rather than a single global minimum point, but any point within such a flat region is an acceptable solution. When optimizing a convex function, we know that we have reached a good solution if we find a critical point of any kind.</a:t>
            </a:r>
          </a:p>
          <a:p>
            <a:pPr>
              <a:lnSpc>
                <a:spcPct val="125000"/>
              </a:lnSpc>
              <a:spcBef>
                <a:spcPts val="0"/>
              </a:spcBef>
            </a:pPr>
            <a:r>
              <a:rPr lang="en-US" altLang="zh-CN" dirty="0"/>
              <a:t>        With non-convex functions, such as neural nets, it is possible to have many local minima. Indeed, nearly any deep model is essentially guaranteed to have an extremely large number of local minima. However, as we will see, this is not necessarily a major problem.</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124199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Neural networks and any models with multiple equivalently parametrized latent variables all have multiple local minima because of the </a:t>
                </a:r>
                <a:r>
                  <a:rPr lang="en-US" altLang="zh-CN" i="1" dirty="0"/>
                  <a:t>model identifiability </a:t>
                </a:r>
                <a:r>
                  <a:rPr lang="en-US" altLang="zh-CN" dirty="0"/>
                  <a:t>problem. A model is said to be identifiable if a sufficiently large training set can rule out all but one setting of the model’s parameters. Models with latent variables are often not identifiable because we can obtain equivalent models by exchanging latent variables with each other. For example, we could take a neural network and modify layer 1 by swapping the incoming weight vector for unit </a:t>
                </a:r>
                <a:r>
                  <a:rPr lang="en-US" altLang="zh-CN" i="1" dirty="0" err="1"/>
                  <a:t>i</a:t>
                </a:r>
                <a:r>
                  <a:rPr lang="en-US" altLang="zh-CN" i="1" dirty="0"/>
                  <a:t> </a:t>
                </a:r>
                <a:r>
                  <a:rPr lang="en-US" altLang="zh-CN" dirty="0"/>
                  <a:t>with the incoming weight vector for unit </a:t>
                </a:r>
                <a:r>
                  <a:rPr lang="en-US" altLang="zh-CN" i="1" dirty="0"/>
                  <a:t>j</a:t>
                </a:r>
                <a:r>
                  <a:rPr lang="en-US" altLang="zh-CN" dirty="0"/>
                  <a:t>, then doing the same for the outgoing weight vectors. If we have </a:t>
                </a:r>
                <a:r>
                  <a:rPr lang="en-US" altLang="zh-CN" i="1" dirty="0"/>
                  <a:t>m </a:t>
                </a:r>
                <a:r>
                  <a:rPr lang="en-US" altLang="zh-CN" dirty="0"/>
                  <a:t>layers with </a:t>
                </a:r>
                <a:r>
                  <a:rPr lang="en-US" altLang="zh-CN" i="1" dirty="0"/>
                  <a:t>n </a:t>
                </a:r>
                <a:r>
                  <a:rPr lang="en-US" altLang="zh-CN" dirty="0"/>
                  <a:t>units each, then there are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𝑚</m:t>
                        </m:r>
                      </m:sup>
                    </m:sSup>
                  </m:oMath>
                </a14:m>
                <a:r>
                  <a:rPr lang="en-US" altLang="zh-CN" dirty="0"/>
                  <a:t> ways of arranging the hidden units. This kind of non-identifiability is known as </a:t>
                </a:r>
                <a:r>
                  <a:rPr lang="en-US" altLang="zh-CN" i="1" dirty="0"/>
                  <a:t>weight space symmetry</a:t>
                </a:r>
                <a:r>
                  <a:rPr lang="en-US" altLang="zh-CN" dirty="0"/>
                  <a:t>.</a:t>
                </a:r>
              </a:p>
              <a:p>
                <a:pPr>
                  <a:lnSpc>
                    <a:spcPct val="125000"/>
                  </a:lnSpc>
                  <a:spcBef>
                    <a:spcPts val="0"/>
                  </a:spcBef>
                </a:pPr>
                <a:endParaRPr lang="en-US" altLang="zh-CN" dirty="0"/>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1710"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92146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In addition to weight space symmetry, many kinds of neural networks have additional causes of non-identifiability. For example, in any rectified linear or </a:t>
                </a:r>
                <a:r>
                  <a:rPr lang="en-US" altLang="zh-CN" dirty="0" err="1"/>
                  <a:t>maxout</a:t>
                </a:r>
                <a:r>
                  <a:rPr lang="en-US" altLang="zh-CN" dirty="0"/>
                  <a:t> network, we can scale all of the incoming weights and biases of a unit by </a:t>
                </a:r>
                <a:r>
                  <a:rPr lang="en-US" altLang="zh-CN" i="1" dirty="0"/>
                  <a:t>α </a:t>
                </a:r>
                <a:r>
                  <a:rPr lang="en-US" altLang="zh-CN" dirty="0"/>
                  <a:t>if we also scale all of its outgoing weights by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i="1" smtClean="0">
                            <a:latin typeface="Cambria Math" panose="02040503050406030204" pitchFamily="18" charset="0"/>
                          </a:rPr>
                          <m:t>𝛼</m:t>
                        </m:r>
                      </m:den>
                    </m:f>
                  </m:oMath>
                </a14:m>
                <a:r>
                  <a:rPr lang="en-US" altLang="zh-CN" dirty="0"/>
                  <a:t>. This means that—if the cost function does not include terms such as weight decay that depend directly on the weights rather than the models’ outputs—every local minimum of a rectified linear or </a:t>
                </a:r>
                <a:r>
                  <a:rPr lang="en-US" altLang="zh-CN" dirty="0" err="1"/>
                  <a:t>maxout</a:t>
                </a:r>
                <a:r>
                  <a:rPr lang="en-US" altLang="zh-CN" dirty="0"/>
                  <a:t> network lies on an (m × n)-dimensional hyperbola of equivalent local minima.</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3696251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sz="2500" dirty="0"/>
              <a:t>        These model identifiability issues mean that there can be an extremely large or even uncountably infinite amount of local minima in a neural network cost function. However, all of these local minima arising from non-identifiability are equivalent to each other in cost function value. As a result, these local minima are not a problematic form of non-convexity.</a:t>
            </a:r>
          </a:p>
          <a:p>
            <a:pPr>
              <a:lnSpc>
                <a:spcPct val="125000"/>
              </a:lnSpc>
              <a:spcBef>
                <a:spcPts val="0"/>
              </a:spcBef>
            </a:pPr>
            <a:r>
              <a:rPr lang="en-US" altLang="zh-CN" sz="2500" dirty="0"/>
              <a:t>        Local minima can be problematic if they have high cost in comparison to the global minimum. One can construct small neural networks, even without hidden units, that have local minima with higher cost than the global minimum (</a:t>
            </a:r>
            <a:r>
              <a:rPr lang="en-US" altLang="zh-CN" sz="2500" dirty="0">
                <a:solidFill>
                  <a:srgbClr val="00FF00"/>
                </a:solidFill>
              </a:rPr>
              <a:t>Sontag and Sussman</a:t>
            </a:r>
            <a:r>
              <a:rPr lang="en-US" altLang="zh-CN" sz="2500" dirty="0"/>
              <a:t>, </a:t>
            </a:r>
            <a:r>
              <a:rPr lang="en-US" altLang="zh-CN" sz="2500" dirty="0">
                <a:solidFill>
                  <a:srgbClr val="00FF00"/>
                </a:solidFill>
              </a:rPr>
              <a:t>1989</a:t>
            </a:r>
            <a:r>
              <a:rPr lang="en-US" altLang="zh-CN" sz="2500" dirty="0"/>
              <a:t>; </a:t>
            </a:r>
            <a:r>
              <a:rPr lang="en-US" altLang="zh-CN" sz="2500" dirty="0">
                <a:solidFill>
                  <a:srgbClr val="00FF00"/>
                </a:solidFill>
              </a:rPr>
              <a:t>Brady </a:t>
            </a:r>
            <a:r>
              <a:rPr lang="en-US" altLang="zh-CN" sz="2500" i="1" dirty="0">
                <a:solidFill>
                  <a:srgbClr val="00FF00"/>
                </a:solidFill>
              </a:rPr>
              <a:t>et al.</a:t>
            </a:r>
            <a:r>
              <a:rPr lang="en-US" altLang="zh-CN" sz="2500" dirty="0"/>
              <a:t>, </a:t>
            </a:r>
            <a:r>
              <a:rPr lang="en-US" altLang="zh-CN" sz="2500" dirty="0">
                <a:solidFill>
                  <a:srgbClr val="00FF00"/>
                </a:solidFill>
              </a:rPr>
              <a:t>1989</a:t>
            </a:r>
            <a:r>
              <a:rPr lang="en-US" altLang="zh-CN" sz="2500" dirty="0"/>
              <a:t>;</a:t>
            </a:r>
            <a:r>
              <a:rPr lang="en-US" altLang="zh-CN" sz="2500" dirty="0">
                <a:solidFill>
                  <a:srgbClr val="00FF00"/>
                </a:solidFill>
              </a:rPr>
              <a:t> Gori and </a:t>
            </a:r>
            <a:r>
              <a:rPr lang="en-US" altLang="zh-CN" sz="2500" dirty="0" err="1">
                <a:solidFill>
                  <a:srgbClr val="00FF00"/>
                </a:solidFill>
              </a:rPr>
              <a:t>Tesi</a:t>
            </a:r>
            <a:r>
              <a:rPr lang="en-US" altLang="zh-CN" sz="2500" dirty="0"/>
              <a:t>, </a:t>
            </a:r>
            <a:r>
              <a:rPr lang="en-US" altLang="zh-CN" sz="2500" dirty="0">
                <a:solidFill>
                  <a:srgbClr val="00FF00"/>
                </a:solidFill>
              </a:rPr>
              <a:t>1992</a:t>
            </a:r>
            <a:r>
              <a:rPr lang="en-US" altLang="zh-CN" sz="2500" dirty="0"/>
              <a:t>). If local minima with high cost are common, this could pose a serious problem for gradient-based optimization algorithms.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2111231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It remains an open question whether there are many local minima of high cost for networks of practical interest and whether optimization algorithms encounter them. For many years, most practitioners believed that local minima were a common problem plaguing neural network optimization. Today, that does not appear to be the case. The problem remains an active area of research, but experts now suspect that, for sufficiently large neural networks, most local minima have a low cost function value, and that it is not important to find a true global minimum rather than to find a point in parameter space that has low but not minimal cost (</a:t>
            </a:r>
            <a:r>
              <a:rPr lang="en-US" altLang="zh-CN" dirty="0">
                <a:solidFill>
                  <a:srgbClr val="00FF00"/>
                </a:solidFill>
              </a:rPr>
              <a:t>Saxe </a:t>
            </a:r>
            <a:r>
              <a:rPr lang="en-US" altLang="zh-CN" i="1" dirty="0">
                <a:solidFill>
                  <a:srgbClr val="00FF00"/>
                </a:solidFill>
              </a:rPr>
              <a:t>et al.</a:t>
            </a:r>
            <a:r>
              <a:rPr lang="en-US" altLang="zh-CN" dirty="0"/>
              <a:t>,</a:t>
            </a:r>
            <a:r>
              <a:rPr lang="en-US" altLang="zh-CN" dirty="0">
                <a:solidFill>
                  <a:srgbClr val="00FF00"/>
                </a:solidFill>
              </a:rPr>
              <a:t> 2013</a:t>
            </a:r>
            <a:r>
              <a:rPr lang="en-US" altLang="zh-CN" dirty="0"/>
              <a:t>; </a:t>
            </a:r>
            <a:r>
              <a:rPr lang="en-US" altLang="zh-CN" dirty="0">
                <a:solidFill>
                  <a:srgbClr val="00FF00"/>
                </a:solidFill>
              </a:rPr>
              <a:t>Dauphin </a:t>
            </a:r>
            <a:r>
              <a:rPr lang="en-US" altLang="zh-CN" i="1" dirty="0">
                <a:solidFill>
                  <a:srgbClr val="00FF00"/>
                </a:solidFill>
              </a:rPr>
              <a:t>et al.</a:t>
            </a:r>
            <a:r>
              <a:rPr lang="en-US" altLang="zh-CN" dirty="0"/>
              <a:t>,</a:t>
            </a:r>
            <a:r>
              <a:rPr lang="en-US" altLang="zh-CN" dirty="0">
                <a:solidFill>
                  <a:srgbClr val="00FF00"/>
                </a:solidFill>
              </a:rPr>
              <a:t> 2014</a:t>
            </a:r>
            <a:r>
              <a:rPr lang="en-US" altLang="zh-CN" dirty="0"/>
              <a:t>;</a:t>
            </a:r>
            <a:r>
              <a:rPr lang="en-US" altLang="zh-CN" dirty="0">
                <a:solidFill>
                  <a:srgbClr val="00FF00"/>
                </a:solidFill>
              </a:rPr>
              <a:t> Goodfellow </a:t>
            </a:r>
            <a:r>
              <a:rPr lang="en-US" altLang="zh-CN" i="1" dirty="0">
                <a:solidFill>
                  <a:srgbClr val="00FF00"/>
                </a:solidFill>
              </a:rPr>
              <a:t>et al.</a:t>
            </a:r>
            <a:r>
              <a:rPr lang="en-US" altLang="zh-CN" dirty="0"/>
              <a:t>, </a:t>
            </a:r>
            <a:r>
              <a:rPr lang="en-US" altLang="zh-CN" dirty="0">
                <a:solidFill>
                  <a:srgbClr val="00FF00"/>
                </a:solidFill>
              </a:rPr>
              <a:t>2015</a:t>
            </a:r>
            <a:r>
              <a:rPr lang="en-US" altLang="zh-CN" dirty="0"/>
              <a:t>;</a:t>
            </a:r>
            <a:r>
              <a:rPr lang="en-US" altLang="zh-CN" dirty="0">
                <a:solidFill>
                  <a:srgbClr val="00FF00"/>
                </a:solidFill>
              </a:rPr>
              <a:t> </a:t>
            </a:r>
            <a:r>
              <a:rPr lang="en-US" altLang="zh-CN" dirty="0" err="1">
                <a:solidFill>
                  <a:srgbClr val="00FF00"/>
                </a:solidFill>
              </a:rPr>
              <a:t>Choromanska</a:t>
            </a:r>
            <a:r>
              <a:rPr lang="en-US" altLang="zh-CN" dirty="0">
                <a:solidFill>
                  <a:srgbClr val="00FF00"/>
                </a:solidFill>
              </a:rPr>
              <a:t> </a:t>
            </a:r>
            <a:r>
              <a:rPr lang="en-US" altLang="zh-CN" i="1" dirty="0">
                <a:solidFill>
                  <a:srgbClr val="00FF00"/>
                </a:solidFill>
              </a:rPr>
              <a:t>et al.</a:t>
            </a:r>
            <a:r>
              <a:rPr lang="en-US" altLang="zh-CN" dirty="0"/>
              <a:t>,</a:t>
            </a:r>
            <a:r>
              <a:rPr lang="en-US" altLang="zh-CN" dirty="0">
                <a:solidFill>
                  <a:srgbClr val="00FF00"/>
                </a:solidFill>
              </a:rPr>
              <a:t> 2014</a:t>
            </a:r>
            <a:r>
              <a:rPr lang="en-US" altLang="zh-CN"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802617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Many practitioners attribute nearly all difficulty with neural network optimization to local minima. We encourage practitioners to carefully test for specific problems. A test that can rule out local minima as the problem is to plot the norm of the gradient over time. If the norm of the gradient does not shrink to insignificant size, the problem is neither local minima nor any other kind of critical point. This kind of negative test can rule out local minima. In high dimensional spaces, it can be very difficult to positively establish that local minima are the problem. Many structures other than local minima also have small gradients.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8.2.2</a:t>
            </a:r>
            <a:r>
              <a:rPr lang="en-US" altLang="zh-CN" sz="3600" dirty="0"/>
              <a:t> Local Minima</a:t>
            </a:r>
            <a:endParaRPr lang="zh-CN" altLang="en-US" sz="3600" dirty="0"/>
          </a:p>
        </p:txBody>
      </p:sp>
    </p:spTree>
    <p:extLst>
      <p:ext uri="{BB962C8B-B14F-4D97-AF65-F5344CB8AC3E}">
        <p14:creationId xmlns:p14="http://schemas.microsoft.com/office/powerpoint/2010/main" val="76353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For many high-dimensional non-convex functions, local minima (and maxima) are in fact rare compared to another kind of point with zero gradient: a saddle point. Some points around a saddle point have greater cost than the saddle point, while others have a lower cost. At a saddle point, the Hessian matrix has both positive and negative eigenvalues. Points lying along eigenvectors associated with positive eigenvalues have greater cost than the saddle point, while points lying along negative eigenvalues have lower value. We can think of a saddle point as being a local minimum along one cross-section of the cost function and a local maximum along another cross-section. See Fig. </a:t>
            </a:r>
            <a:r>
              <a:rPr lang="en-US" altLang="zh-CN" dirty="0">
                <a:solidFill>
                  <a:srgbClr val="FF0000"/>
                </a:solidFill>
              </a:rPr>
              <a:t>4.5</a:t>
            </a:r>
            <a:r>
              <a:rPr lang="en-US" altLang="zh-CN" dirty="0"/>
              <a:t> for an illustration.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432789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Many classes of random functions exhibit the following behavior: in low-dimensional spaces, local minima are common. In higher dimensional spaces, local minima are rare and saddle points are more common. For a function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a14:m>
                <a:r>
                  <a:rPr lang="en-US" altLang="zh-CN" dirty="0"/>
                  <a:t>             of this type, the expected ratio of the number of saddle points to local minima grows exponentially with </a:t>
                </a:r>
                <a:r>
                  <a:rPr lang="en-US" altLang="zh-CN" i="1" dirty="0"/>
                  <a:t>n</a:t>
                </a:r>
                <a:r>
                  <a:rPr lang="en-US" altLang="zh-CN" dirty="0"/>
                  <a:t>. To understand the intuition behind this behavior, observe that the Hessian matrix at a local minimum has only positive eigenvalues. The Hessian matrix at a saddle point has a mixture of positive and negative eigenvalues. Imagine that the sign of each eigenvalue is generated by flipping a coin. In a single dimension, it is easy to obtain a local minimum by tossing a coin and getting heads once. </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pic>
        <p:nvPicPr>
          <p:cNvPr id="2" name="图片 1">
            <a:extLst>
              <a:ext uri="{FF2B5EF4-FFF2-40B4-BE49-F238E27FC236}">
                <a16:creationId xmlns:a16="http://schemas.microsoft.com/office/drawing/2014/main" id="{D666CE8F-F95D-4AE5-A558-36A6AF5DF40A}"/>
              </a:ext>
            </a:extLst>
          </p:cNvPr>
          <p:cNvPicPr>
            <a:picLocks noChangeAspect="1"/>
          </p:cNvPicPr>
          <p:nvPr/>
        </p:nvPicPr>
        <p:blipFill>
          <a:blip r:embed="rId3"/>
          <a:stretch>
            <a:fillRect/>
          </a:stretch>
        </p:blipFill>
        <p:spPr>
          <a:xfrm>
            <a:off x="10216441" y="2198370"/>
            <a:ext cx="1072923" cy="361950"/>
          </a:xfrm>
          <a:prstGeom prst="rect">
            <a:avLst/>
          </a:prstGeom>
        </p:spPr>
      </p:pic>
    </p:spTree>
    <p:extLst>
      <p:ext uri="{BB962C8B-B14F-4D97-AF65-F5344CB8AC3E}">
        <p14:creationId xmlns:p14="http://schemas.microsoft.com/office/powerpoint/2010/main" val="226392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In </a:t>
            </a:r>
            <a:r>
              <a:rPr lang="en-US" altLang="zh-CN" i="1" dirty="0"/>
              <a:t>n</a:t>
            </a:r>
            <a:r>
              <a:rPr lang="en-US" altLang="zh-CN" dirty="0"/>
              <a:t>-dimensional space, it is exponentially unlikely that all </a:t>
            </a:r>
            <a:r>
              <a:rPr lang="en-US" altLang="zh-CN" i="1" dirty="0"/>
              <a:t>n </a:t>
            </a:r>
            <a:r>
              <a:rPr lang="en-US" altLang="zh-CN" dirty="0"/>
              <a:t>coin tosses will be heads. See </a:t>
            </a:r>
            <a:r>
              <a:rPr lang="en-US" altLang="zh-CN" dirty="0">
                <a:solidFill>
                  <a:srgbClr val="00FF00"/>
                </a:solidFill>
              </a:rPr>
              <a:t>Dauphin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a:t>
            </a:r>
            <a:r>
              <a:rPr lang="en-US" altLang="zh-CN" dirty="0">
                <a:solidFill>
                  <a:srgbClr val="00FF00"/>
                </a:solidFill>
              </a:rPr>
              <a:t> </a:t>
            </a:r>
            <a:r>
              <a:rPr lang="en-US" altLang="zh-CN" dirty="0"/>
              <a:t>for a review of the relevant theoretical work.</a:t>
            </a:r>
          </a:p>
          <a:p>
            <a:pPr>
              <a:lnSpc>
                <a:spcPct val="125000"/>
              </a:lnSpc>
              <a:spcBef>
                <a:spcPts val="0"/>
              </a:spcBef>
            </a:pPr>
            <a:r>
              <a:rPr lang="en-US" altLang="zh-CN" dirty="0"/>
              <a:t>        An amazing property of many random functions is that the eigenvalues of the Hessian become more likely to be positive as we reach regions of lower cost. In our coin tossing analogy, this means we are more likely to have our coin come up heads </a:t>
            </a:r>
            <a:r>
              <a:rPr lang="en-US" altLang="zh-CN" i="1" dirty="0"/>
              <a:t>n </a:t>
            </a:r>
            <a:r>
              <a:rPr lang="en-US" altLang="zh-CN" dirty="0"/>
              <a:t>times if we are at a critical point with low cost. This means that local minima are much more likely to have low cost than high cost. Critical points with high cost are far more likely to be saddle points. Critical points with extremely high cost are more likely to be local maxima.</a:t>
            </a:r>
          </a:p>
          <a:p>
            <a:pPr>
              <a:lnSpc>
                <a:spcPct val="125000"/>
              </a:lnSpc>
              <a:spcBef>
                <a:spcPts val="0"/>
              </a:spcBef>
            </a:pPr>
            <a:endParaRPr lang="en-US" altLang="zh-CN" dirty="0"/>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25587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dirty="0"/>
              <a:t>        We begin with a description of how optimization used as a training algorithm for a machine learning task differs from pure optimization. Next, we present several of the concrete challenges that make optimization of neural networks difficult. We then define several practical algorithms, including both optimization algorithms themselves and strategies for initializing the parameters. More advanced algorithms adapt their learning rates during training or leverage information contained in the second derivatives of the cost function. Finally, we conclude with a review of several optimization strategies that are formed by combining simple optimization algorithms into higher-level procedures.</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 </a:t>
            </a:r>
            <a:r>
              <a:rPr lang="en-US" altLang="zh-CN" sz="3600" dirty="0"/>
              <a:t>Optimization for Training Deep Models</a:t>
            </a:r>
            <a:endParaRPr lang="zh-CN" altLang="en-US" sz="3600" dirty="0"/>
          </a:p>
        </p:txBody>
      </p:sp>
    </p:spTree>
    <p:extLst>
      <p:ext uri="{BB962C8B-B14F-4D97-AF65-F5344CB8AC3E}">
        <p14:creationId xmlns:p14="http://schemas.microsoft.com/office/powerpoint/2010/main" val="2231060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This happens for many classes of random functions. Does it happen for neural networks? </a:t>
            </a:r>
            <a:r>
              <a:rPr lang="en-US" altLang="zh-CN" dirty="0" err="1">
                <a:solidFill>
                  <a:srgbClr val="00FF00"/>
                </a:solidFill>
              </a:rPr>
              <a:t>Baldi</a:t>
            </a:r>
            <a:r>
              <a:rPr lang="en-US" altLang="zh-CN" dirty="0">
                <a:solidFill>
                  <a:srgbClr val="00FF00"/>
                </a:solidFill>
              </a:rPr>
              <a:t> and </a:t>
            </a:r>
            <a:r>
              <a:rPr lang="en-US" altLang="zh-CN" dirty="0" err="1">
                <a:solidFill>
                  <a:srgbClr val="00FF00"/>
                </a:solidFill>
              </a:rPr>
              <a:t>Hornik</a:t>
            </a:r>
            <a:r>
              <a:rPr lang="en-US" altLang="zh-CN" dirty="0">
                <a:solidFill>
                  <a:srgbClr val="00FF00"/>
                </a:solidFill>
              </a:rPr>
              <a:t> </a:t>
            </a:r>
            <a:r>
              <a:rPr lang="en-US" altLang="zh-CN" dirty="0"/>
              <a:t>(</a:t>
            </a:r>
            <a:r>
              <a:rPr lang="en-US" altLang="zh-CN" dirty="0">
                <a:solidFill>
                  <a:srgbClr val="00FF00"/>
                </a:solidFill>
              </a:rPr>
              <a:t>1989</a:t>
            </a:r>
            <a:r>
              <a:rPr lang="en-US" altLang="zh-CN" dirty="0"/>
              <a:t>) showed theoretically that shallow autoencoders (feedforward networks trained to copy their input to their output, described in Chapter </a:t>
            </a:r>
            <a:r>
              <a:rPr lang="en-US" altLang="zh-CN" dirty="0">
                <a:solidFill>
                  <a:srgbClr val="FF0000"/>
                </a:solidFill>
              </a:rPr>
              <a:t>14</a:t>
            </a:r>
            <a:r>
              <a:rPr lang="en-US" altLang="zh-CN" dirty="0"/>
              <a:t>) with no nonlinearities have global minima and saddle points but no local minima with higher cost than the global minimum. They observed without proof that these results extend to deeper networks without nonlinearities. The output of such networks is a linear function of their input, but they are useful to study as a model of nonlinear neural networks because their loss function is a non-convex function of their parameters. Such networks are essentially just multiple matrices composed together.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2309753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solidFill>
                  <a:srgbClr val="00FF00"/>
                </a:solidFill>
              </a:rPr>
              <a:t>Saxe </a:t>
            </a:r>
            <a:r>
              <a:rPr lang="en-US" altLang="zh-CN" i="1" dirty="0">
                <a:solidFill>
                  <a:srgbClr val="00FF00"/>
                </a:solidFill>
              </a:rPr>
              <a:t>et al. </a:t>
            </a:r>
            <a:r>
              <a:rPr lang="en-US" altLang="zh-CN" dirty="0"/>
              <a:t>(</a:t>
            </a:r>
            <a:r>
              <a:rPr lang="en-US" altLang="zh-CN" dirty="0">
                <a:solidFill>
                  <a:srgbClr val="00FF00"/>
                </a:solidFill>
              </a:rPr>
              <a:t>2013</a:t>
            </a:r>
            <a:r>
              <a:rPr lang="en-US" altLang="zh-CN" dirty="0"/>
              <a:t>) provided exact solutions to the complete learning dynamics in such networks and showed that learning in these models captures many of the qualitative features observed in the training of deep models with nonlinear activation functions.  </a:t>
            </a:r>
            <a:r>
              <a:rPr lang="en-US" altLang="zh-CN" dirty="0">
                <a:solidFill>
                  <a:srgbClr val="00FF00"/>
                </a:solidFill>
              </a:rPr>
              <a:t>Dauphin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showed experimentally that real neural networks also have loss functions that contain very many high-cost saddle points.  </a:t>
            </a:r>
            <a:r>
              <a:rPr lang="en-US" altLang="zh-CN" dirty="0" err="1">
                <a:solidFill>
                  <a:srgbClr val="00FF00"/>
                </a:solidFill>
              </a:rPr>
              <a:t>Choromanska</a:t>
            </a:r>
            <a:r>
              <a:rPr lang="en-US" altLang="zh-CN" dirty="0">
                <a:solidFill>
                  <a:srgbClr val="00FF00"/>
                </a:solidFill>
              </a:rPr>
              <a:t> </a:t>
            </a:r>
            <a:r>
              <a:rPr lang="en-US" altLang="zh-CN" i="1" dirty="0">
                <a:solidFill>
                  <a:srgbClr val="00FF00"/>
                </a:solidFill>
              </a:rPr>
              <a:t>et al. </a:t>
            </a:r>
            <a:r>
              <a:rPr lang="en-US" altLang="zh-CN" dirty="0"/>
              <a:t>(</a:t>
            </a:r>
            <a:r>
              <a:rPr lang="en-US" altLang="zh-CN" dirty="0">
                <a:solidFill>
                  <a:srgbClr val="00FF00"/>
                </a:solidFill>
              </a:rPr>
              <a:t>2014</a:t>
            </a:r>
            <a:r>
              <a:rPr lang="en-US" altLang="zh-CN" dirty="0"/>
              <a:t>) provided additional theoretical arguments, showing that another class of high-dimensional random functions related to neural networks does so as well. </a:t>
            </a:r>
          </a:p>
          <a:p>
            <a:pPr>
              <a:spcBef>
                <a:spcPts val="0"/>
              </a:spcBef>
            </a:pPr>
            <a:r>
              <a:rPr lang="en-US" altLang="zh-CN" dirty="0"/>
              <a:t>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2655236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What are the implications of the proliferation of saddle points for training  algorithms? For first-order optimization algorithms that use only gradient information, the situation is unclear. The gradient can often become very small near a saddle point. On the other hand, gradient descent empirically seems to be able to escape saddle points in many cases. </a:t>
            </a:r>
            <a:r>
              <a:rPr lang="en-US" altLang="zh-CN" dirty="0">
                <a:solidFill>
                  <a:srgbClr val="00FF00"/>
                </a:solidFill>
              </a:rPr>
              <a:t>Goodfellow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provided visualizations of several learning trajectories of state-of-the-art neural networks, with an example given in Fig. </a:t>
            </a:r>
            <a:r>
              <a:rPr lang="en-US" altLang="zh-CN" dirty="0">
                <a:solidFill>
                  <a:srgbClr val="FF0000"/>
                </a:solidFill>
              </a:rPr>
              <a:t>8.2</a:t>
            </a:r>
            <a:r>
              <a:rPr lang="en-US" altLang="zh-CN"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3111469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These visualizations show a flattening of the cost function near a prominent saddle point where the weights are all zero, but they also show the gradient descent trajectory rapidly escaping this region. </a:t>
            </a:r>
            <a:r>
              <a:rPr lang="en-US" altLang="zh-CN" dirty="0">
                <a:solidFill>
                  <a:srgbClr val="00FF00"/>
                </a:solidFill>
              </a:rPr>
              <a:t>Goodfellow </a:t>
            </a:r>
            <a:r>
              <a:rPr lang="en-US" altLang="zh-CN" i="1" dirty="0">
                <a:solidFill>
                  <a:srgbClr val="00FF00"/>
                </a:solidFill>
              </a:rPr>
              <a:t>et al. </a:t>
            </a:r>
            <a:r>
              <a:rPr lang="en-US" altLang="zh-CN" dirty="0"/>
              <a:t>(</a:t>
            </a:r>
            <a:r>
              <a:rPr lang="en-US" altLang="zh-CN" dirty="0">
                <a:solidFill>
                  <a:srgbClr val="00FF00"/>
                </a:solidFill>
              </a:rPr>
              <a:t>2015</a:t>
            </a:r>
            <a:r>
              <a:rPr lang="en-US" altLang="zh-CN" dirty="0"/>
              <a:t>) also argue that continuous-time gradient descent may be shown analytically to be repelled from, rather than attracted to, a nearby saddle point, but the situation may be different for more realistic uses of gradient descent.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597471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75D123CB-71E2-468B-BF45-83F1097D9F52}"/>
              </a:ext>
            </a:extLst>
          </p:cNvPr>
          <p:cNvPicPr>
            <a:picLocks noGrp="1" noChangeAspect="1"/>
          </p:cNvPicPr>
          <p:nvPr>
            <p:ph idx="1"/>
          </p:nvPr>
        </p:nvPicPr>
        <p:blipFill>
          <a:blip r:embed="rId2"/>
          <a:stretch>
            <a:fillRect/>
          </a:stretch>
        </p:blipFill>
        <p:spPr>
          <a:xfrm>
            <a:off x="3269508" y="715324"/>
            <a:ext cx="5271176" cy="2789177"/>
          </a:xfrm>
          <a:prstGeom prst="rect">
            <a:avLst/>
          </a:prstGeom>
        </p:spPr>
      </p:pic>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
        <p:nvSpPr>
          <p:cNvPr id="5" name="文本框 4">
            <a:extLst>
              <a:ext uri="{FF2B5EF4-FFF2-40B4-BE49-F238E27FC236}">
                <a16:creationId xmlns:a16="http://schemas.microsoft.com/office/drawing/2014/main" id="{37EA754B-040A-4044-8FC9-FA7557818487}"/>
              </a:ext>
            </a:extLst>
          </p:cNvPr>
          <p:cNvSpPr txBox="1"/>
          <p:nvPr/>
        </p:nvSpPr>
        <p:spPr>
          <a:xfrm>
            <a:off x="387439" y="3504501"/>
            <a:ext cx="11727809" cy="2862322"/>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Figure 8.2: A visualization of the cost function of a neural network. Image adapted with permission from </a:t>
            </a:r>
            <a:r>
              <a:rPr lang="en-US" altLang="zh-CN" dirty="0">
                <a:solidFill>
                  <a:srgbClr val="00FF00"/>
                </a:solidFill>
                <a:latin typeface="Times New Roman" panose="02020603050405020304" pitchFamily="18" charset="0"/>
                <a:cs typeface="Times New Roman" panose="02020603050405020304" pitchFamily="18" charset="0"/>
              </a:rPr>
              <a:t>Goodfellow </a:t>
            </a:r>
            <a:r>
              <a:rPr lang="en-US" altLang="zh-CN" i="1" dirty="0">
                <a:solidFill>
                  <a:srgbClr val="00FF00"/>
                </a:solidFill>
                <a:latin typeface="Times New Roman" panose="02020603050405020304" pitchFamily="18" charset="0"/>
                <a:cs typeface="Times New Roman" panose="02020603050405020304" pitchFamily="18" charset="0"/>
              </a:rPr>
              <a:t>et al.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2015</a:t>
            </a:r>
            <a:r>
              <a:rPr lang="en-US" altLang="zh-CN" dirty="0">
                <a:latin typeface="Times New Roman" panose="02020603050405020304" pitchFamily="18" charset="0"/>
                <a:cs typeface="Times New Roman" panose="02020603050405020304" pitchFamily="18" charset="0"/>
              </a:rPr>
              <a:t>). These visualizations appear similar for feedforward neural networks, convolutional networks, and recurrent networks applied to real object recognition and natural language processing tasks. Surprisingly, these visualizations usually do not show many conspicuous obstacles. Prior to the success of stochastic gradient descent for training very large models beginning in roughly 2012, neural net cost function surfaces were generally believed to have much more non-convex structure than is revealed by these projections. The primary obstacle revealed by this projection is a saddle point of high cost near where the parameters are initialized, but, as indicated by the blue path, the SGD training trajectory escapes this saddle point readily. Most of training time is spent traversing the relatively flat valley of the cost function, which may be due to high noise in the gradient, poor conditioning of the Hessian matrix in this region, or simply the need to circumnavigate the tall “mountain” visible in the figure via an indirect arcing path.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04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r>
              <a:rPr lang="en-US" altLang="zh-CN" sz="2500" dirty="0"/>
              <a:t>        For Newton’s method, it is clear that saddle points constitute a problem. Gradient descent is designed to move “downhill” and is not explicitly designed to seek a critical point. Newton’s method, however, is designed to solve for a point where the gradient is zero. Without appropriate modification, it can jump to a saddle point. The proliferation of saddle points in high dimensional spaces presumably explains why second-order methods have not succeeded in replacing gradient descent for neural network training. </a:t>
            </a:r>
            <a:r>
              <a:rPr lang="en-US" altLang="zh-CN" sz="2500" dirty="0">
                <a:solidFill>
                  <a:srgbClr val="00FF00"/>
                </a:solidFill>
              </a:rPr>
              <a:t>Dauphin </a:t>
            </a:r>
            <a:r>
              <a:rPr lang="en-US" altLang="zh-CN" sz="2500" i="1" dirty="0">
                <a:solidFill>
                  <a:srgbClr val="00FF00"/>
                </a:solidFill>
              </a:rPr>
              <a:t>et al. </a:t>
            </a:r>
            <a:r>
              <a:rPr lang="en-US" altLang="zh-CN" sz="2500" dirty="0"/>
              <a:t>(</a:t>
            </a:r>
            <a:r>
              <a:rPr lang="en-US" altLang="zh-CN" sz="2500" dirty="0">
                <a:solidFill>
                  <a:srgbClr val="00FF00"/>
                </a:solidFill>
              </a:rPr>
              <a:t>2014</a:t>
            </a:r>
            <a:r>
              <a:rPr lang="en-US" altLang="zh-CN" sz="2500" dirty="0"/>
              <a:t>) introduced a </a:t>
            </a:r>
            <a:r>
              <a:rPr lang="en-US" altLang="zh-CN" sz="2500" i="1" dirty="0"/>
              <a:t>saddle-free Newton method </a:t>
            </a:r>
            <a:r>
              <a:rPr lang="en-US" altLang="zh-CN" sz="2500" dirty="0"/>
              <a:t>for second-order optimization and showed that it improves significantly over the traditional version. Second-order methods remain difficult to scale to large neural networks, but this saddle-free approach holds promise if it could be scaled.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131146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        There are other kinds of points with zero gradient besides minima and saddle points. There are also maxima, which are much like saddle points from the perspective of optimization—many algorithms are not attracted to them, but unmodified Newton’s method is. Maxima become exponentially rare in high dimensional space, just like minima do.</a:t>
            </a:r>
          </a:p>
          <a:p>
            <a:pPr>
              <a:spcBef>
                <a:spcPts val="0"/>
              </a:spcBef>
            </a:pPr>
            <a:r>
              <a:rPr lang="en-US" altLang="zh-CN" dirty="0"/>
              <a:t>        There may also be wide, flat regions of constant value. In these locations, the gradient and also the Hessian are all zero. Such degenerate locations pose major problems for all numerical optimization algorithms. In a convex problem, a wide, flat region must consist entirely of global minima, but in a general optimization problem, such a region could correspond to a high value of the objective function. </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8.2.3</a:t>
            </a:r>
            <a:r>
              <a:rPr lang="en-US" altLang="zh-CN" sz="3600" dirty="0"/>
              <a:t> Plateaus, Saddle Points and Other Flat Regions</a:t>
            </a:r>
            <a:endParaRPr lang="zh-CN" altLang="en-US" sz="3600" dirty="0"/>
          </a:p>
        </p:txBody>
      </p:sp>
    </p:spTree>
    <p:extLst>
      <p:ext uri="{BB962C8B-B14F-4D97-AF65-F5344CB8AC3E}">
        <p14:creationId xmlns:p14="http://schemas.microsoft.com/office/powerpoint/2010/main" val="1953770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spcBef>
                <a:spcPts val="0"/>
              </a:spcBef>
            </a:pPr>
            <a:r>
              <a:rPr lang="en-US" altLang="zh-CN" dirty="0"/>
              <a:t>Neural networks with many layers often have extremely steep regions resembling cliffs, as illustrated in Fig. </a:t>
            </a:r>
            <a:r>
              <a:rPr lang="en-US" altLang="zh-CN" dirty="0">
                <a:solidFill>
                  <a:srgbClr val="FF0000"/>
                </a:solidFill>
              </a:rPr>
              <a:t>8.3</a:t>
            </a:r>
            <a:r>
              <a:rPr lang="en-US" altLang="zh-CN" dirty="0"/>
              <a:t>. These result from the multiplication of several large weights together. On the face of an extremely steep cliff structure, the gradient update step can move the parameters extremely far, usually jumping off of the cliff structure altogether.</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spTree>
    <p:extLst>
      <p:ext uri="{BB962C8B-B14F-4D97-AF65-F5344CB8AC3E}">
        <p14:creationId xmlns:p14="http://schemas.microsoft.com/office/powerpoint/2010/main" val="3507536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endParaRPr lang="en-US" altLang="zh-CN" sz="1800" dirty="0"/>
          </a:p>
          <a:p>
            <a:pPr>
              <a:lnSpc>
                <a:spcPct val="100000"/>
              </a:lnSpc>
            </a:pPr>
            <a:r>
              <a:rPr lang="en-US" altLang="zh-CN" sz="1800" dirty="0"/>
              <a:t>Figure 8.3: The objective function for highly nonlinear deep neural networks or for recurrent neural networks often contains sharp nonlinearities in parameter space resulting from the multiplication of several parameters. These nonlinearities give rise to very high derivatives in some places. When the parameters get close to such a cliff region, a gradient descent update can catapult the parameters very far, possibly losing most of the optimization work that had been done. Figure adapted with permission from </a:t>
            </a:r>
            <a:r>
              <a:rPr lang="en-US" altLang="zh-CN" sz="1800" dirty="0" err="1">
                <a:solidFill>
                  <a:srgbClr val="00FF00"/>
                </a:solidFill>
              </a:rPr>
              <a:t>Pascanu</a:t>
            </a:r>
            <a:r>
              <a:rPr lang="en-US" altLang="zh-CN" sz="1800" dirty="0">
                <a:solidFill>
                  <a:srgbClr val="00FF00"/>
                </a:solidFill>
              </a:rPr>
              <a:t> </a:t>
            </a:r>
            <a:r>
              <a:rPr lang="en-US" altLang="zh-CN" sz="1800" i="1" dirty="0">
                <a:solidFill>
                  <a:srgbClr val="00FF00"/>
                </a:solidFill>
              </a:rPr>
              <a:t>et al. </a:t>
            </a:r>
            <a:r>
              <a:rPr lang="en-US" altLang="zh-CN" sz="1800" dirty="0"/>
              <a:t>(</a:t>
            </a:r>
            <a:r>
              <a:rPr lang="en-US" altLang="zh-CN" sz="1800" dirty="0">
                <a:solidFill>
                  <a:srgbClr val="00FF00"/>
                </a:solidFill>
              </a:rPr>
              <a:t>2013a</a:t>
            </a:r>
            <a:r>
              <a:rPr lang="en-US" altLang="zh-CN" sz="1800" dirty="0"/>
              <a:t>).</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pic>
        <p:nvPicPr>
          <p:cNvPr id="2" name="图片 1">
            <a:extLst>
              <a:ext uri="{FF2B5EF4-FFF2-40B4-BE49-F238E27FC236}">
                <a16:creationId xmlns:a16="http://schemas.microsoft.com/office/drawing/2014/main" id="{42B5F92E-9295-486B-A8C0-0CEC119EDB2B}"/>
              </a:ext>
            </a:extLst>
          </p:cNvPr>
          <p:cNvPicPr>
            <a:picLocks noChangeAspect="1"/>
          </p:cNvPicPr>
          <p:nvPr/>
        </p:nvPicPr>
        <p:blipFill>
          <a:blip r:embed="rId2"/>
          <a:stretch>
            <a:fillRect/>
          </a:stretch>
        </p:blipFill>
        <p:spPr>
          <a:xfrm>
            <a:off x="2282461" y="1194018"/>
            <a:ext cx="7619564" cy="3291337"/>
          </a:xfrm>
          <a:prstGeom prst="rect">
            <a:avLst/>
          </a:prstGeom>
        </p:spPr>
      </p:pic>
    </p:spTree>
    <p:extLst>
      <p:ext uri="{BB962C8B-B14F-4D97-AF65-F5344CB8AC3E}">
        <p14:creationId xmlns:p14="http://schemas.microsoft.com/office/powerpoint/2010/main" val="1350574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a:t>
            </a:r>
            <a:r>
              <a:rPr lang="en-US" altLang="zh-CN" sz="2400" dirty="0"/>
              <a:t>The cliff can be dangerous whether we approach it from above or from below, but fortunately its most serious consequences can be avoided using the </a:t>
            </a:r>
            <a:r>
              <a:rPr lang="en-US" altLang="zh-CN" sz="2400" i="1" dirty="0"/>
              <a:t>gradient</a:t>
            </a:r>
            <a:r>
              <a:rPr lang="en-US" altLang="zh-CN" sz="2400" dirty="0"/>
              <a:t> </a:t>
            </a:r>
            <a:r>
              <a:rPr lang="en-US" altLang="zh-CN" sz="2400" i="1" dirty="0"/>
              <a:t>clipping </a:t>
            </a:r>
            <a:r>
              <a:rPr lang="en-US" altLang="zh-CN" sz="2400" dirty="0"/>
              <a:t>heuristic described in Sec. </a:t>
            </a:r>
            <a:r>
              <a:rPr lang="en-US" altLang="zh-CN" sz="2400" dirty="0">
                <a:solidFill>
                  <a:srgbClr val="FF0000"/>
                </a:solidFill>
              </a:rPr>
              <a:t>10.11.1</a:t>
            </a:r>
            <a:r>
              <a:rPr lang="en-US" altLang="zh-CN" sz="2400" dirty="0"/>
              <a:t>. The basic idea is to recall that the gradient does not specify the optimal step size, but only the optimal direction within an infinitesimal region. When the traditional gradient descent algorithm proposes to make a very large step, the gradient clipping heuristic intervenes to reduce the step size to be small enough that it is less likely to go outside the region where the gradient indicates the direction of approximately steepest descent. Cliff structures are most common in the cost functions for recurrent neural networks, because such models involve a multiplication of many factors, with one factor for each time step. Long temporal sequences thus incur an extreme amount of multiplication.</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8.2.4</a:t>
            </a:r>
            <a:r>
              <a:rPr lang="en-US" altLang="zh-CN" sz="3600" dirty="0"/>
              <a:t> Cliffs and Exploding Gradients</a:t>
            </a:r>
            <a:endParaRPr lang="zh-CN" altLang="en-US" sz="3600" dirty="0"/>
          </a:p>
        </p:txBody>
      </p:sp>
    </p:spTree>
    <p:extLst>
      <p:ext uri="{BB962C8B-B14F-4D97-AF65-F5344CB8AC3E}">
        <p14:creationId xmlns:p14="http://schemas.microsoft.com/office/powerpoint/2010/main" val="249335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Liu Yang</a:t>
            </a:r>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9" name="标题 6">
            <a:extLst>
              <a:ext uri="{FF2B5EF4-FFF2-40B4-BE49-F238E27FC236}">
                <a16:creationId xmlns:a16="http://schemas.microsoft.com/office/drawing/2014/main" id="{E8F57B71-7504-4508-AA53-1F441DEBA0FC}"/>
              </a:ext>
            </a:extLst>
          </p:cNvPr>
          <p:cNvSpPr txBox="1"/>
          <p:nvPr/>
        </p:nvSpPr>
        <p:spPr>
          <a:xfrm>
            <a:off x="939567" y="1650806"/>
            <a:ext cx="10679185"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t>8.1 How Learning Differs from Pure Optimization</a:t>
            </a:r>
          </a:p>
        </p:txBody>
      </p:sp>
      <p:sp>
        <p:nvSpPr>
          <p:cNvPr id="10" name="文本框 9">
            <a:extLst>
              <a:ext uri="{FF2B5EF4-FFF2-40B4-BE49-F238E27FC236}">
                <a16:creationId xmlns:a16="http://schemas.microsoft.com/office/drawing/2014/main" id="{6328A467-077B-4ECF-8719-C64122F8F6AD}"/>
              </a:ext>
            </a:extLst>
          </p:cNvPr>
          <p:cNvSpPr txBox="1"/>
          <p:nvPr/>
        </p:nvSpPr>
        <p:spPr>
          <a:xfrm>
            <a:off x="0" y="544852"/>
            <a:ext cx="12192000"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endParaRPr lang="zh-CN" altLang="en-US" sz="4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extLst>
      <p:ext uri="{BB962C8B-B14F-4D97-AF65-F5344CB8AC3E}">
        <p14:creationId xmlns:p14="http://schemas.microsoft.com/office/powerpoint/2010/main" val="283034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Another difficulty that neural network optimization algorithms must overcome arises when the computational graph becomes extremely deep. Feedforward networks with many layers have such deep computational graphs. So do recurrent networks, described in Chapter </a:t>
                </a:r>
                <a:r>
                  <a:rPr lang="en-US" altLang="zh-CN" dirty="0">
                    <a:solidFill>
                      <a:srgbClr val="FF0000"/>
                    </a:solidFill>
                  </a:rPr>
                  <a:t>10</a:t>
                </a:r>
                <a:r>
                  <a:rPr lang="en-US" altLang="zh-CN" dirty="0"/>
                  <a:t>, which construct very deep computational graphs by repeatedly applying the same operation at each time step of a long temporal sequence. Repeated application of the same parameters gives rise to especially pronounced difficulties. </a:t>
                </a:r>
              </a:p>
              <a:p>
                <a:pPr>
                  <a:lnSpc>
                    <a:spcPct val="125000"/>
                  </a:lnSpc>
                  <a:spcBef>
                    <a:spcPts val="0"/>
                  </a:spcBef>
                </a:pPr>
                <a:r>
                  <a:rPr lang="en-US" altLang="zh-CN" dirty="0"/>
                  <a:t>        For example, suppose that a computational graph contains a path that consists of repeatedly multiplying by a matrix </a:t>
                </a:r>
                <a:r>
                  <a:rPr lang="en-US" altLang="zh-CN" b="1" i="1" dirty="0"/>
                  <a:t>W</a:t>
                </a:r>
                <a:r>
                  <a:rPr lang="en-US" altLang="zh-CN" dirty="0"/>
                  <a:t>. After </a:t>
                </a:r>
                <a:r>
                  <a:rPr lang="en-US" altLang="zh-CN" i="1" dirty="0"/>
                  <a:t>t </a:t>
                </a:r>
                <a:r>
                  <a:rPr lang="en-US" altLang="zh-CN" dirty="0"/>
                  <a:t>steps, this is equivalent to multiplying by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𝑡</m:t>
                        </m:r>
                      </m:sup>
                    </m:sSup>
                  </m:oMath>
                </a14:m>
                <a:r>
                  <a:rPr lang="en-US" altLang="zh-CN" i="1" dirty="0"/>
                  <a:t> </a:t>
                </a:r>
                <a:r>
                  <a:rPr lang="en-US" altLang="zh-CN" dirty="0"/>
                  <a:t>.</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3901055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sz="2500" dirty="0"/>
                  <a:t>Suppose that </a:t>
                </a:r>
                <a:r>
                  <a:rPr lang="en-US" altLang="zh-CN" sz="2500" b="1" i="1" dirty="0"/>
                  <a:t>W </a:t>
                </a:r>
                <a:r>
                  <a:rPr lang="en-US" altLang="zh-CN" sz="2500" dirty="0"/>
                  <a:t>has an </a:t>
                </a:r>
                <a:r>
                  <a:rPr lang="en-US" altLang="zh-CN" sz="2500" dirty="0" err="1"/>
                  <a:t>eigendecomposition</a:t>
                </a:r>
                <a:r>
                  <a:rPr lang="en-US" altLang="zh-CN" sz="2500" dirty="0"/>
                  <a:t> </a:t>
                </a:r>
                <a14:m>
                  <m:oMath xmlns:m="http://schemas.openxmlformats.org/officeDocument/2006/math">
                    <m:r>
                      <a:rPr lang="en-US" altLang="zh-CN" sz="2500" b="1" i="1" smtClean="0">
                        <a:latin typeface="Cambria Math" panose="02040503050406030204" pitchFamily="18" charset="0"/>
                      </a:rPr>
                      <m:t>𝑾</m:t>
                    </m:r>
                    <m:r>
                      <a:rPr lang="en-US" altLang="zh-CN" sz="2500" b="1" i="1" smtClean="0">
                        <a:latin typeface="Cambria Math" panose="02040503050406030204" pitchFamily="18" charset="0"/>
                      </a:rPr>
                      <m:t>=</m:t>
                    </m:r>
                    <m:r>
                      <a:rPr lang="en-US" altLang="zh-CN" sz="2500" b="1" i="1" smtClean="0">
                        <a:latin typeface="Cambria Math" panose="02040503050406030204" pitchFamily="18" charset="0"/>
                      </a:rPr>
                      <m:t>𝑽</m:t>
                    </m:r>
                    <m:r>
                      <a:rPr lang="en-US" altLang="zh-CN" sz="2500" b="0" i="1" smtClean="0">
                        <a:latin typeface="Cambria Math" panose="02040503050406030204" pitchFamily="18" charset="0"/>
                      </a:rPr>
                      <m:t>𝑑𝑖𝑎𝑔</m:t>
                    </m:r>
                    <m:r>
                      <a:rPr lang="en-US" altLang="zh-CN" sz="2500" b="1" i="1" smtClean="0">
                        <a:latin typeface="Cambria Math" panose="02040503050406030204" pitchFamily="18" charset="0"/>
                      </a:rPr>
                      <m:t>(</m:t>
                    </m:r>
                    <m:r>
                      <a:rPr lang="zh-CN" altLang="en-US" sz="2500" b="1" i="1" smtClean="0">
                        <a:latin typeface="Cambria Math" panose="02040503050406030204" pitchFamily="18" charset="0"/>
                      </a:rPr>
                      <m:t>𝝀</m:t>
                    </m:r>
                    <m:r>
                      <a:rPr lang="en-US" altLang="zh-CN" sz="2500" b="1" i="1" smtClean="0">
                        <a:latin typeface="Cambria Math" panose="02040503050406030204" pitchFamily="18" charset="0"/>
                      </a:rPr>
                      <m:t>)</m:t>
                    </m:r>
                    <m:sSup>
                      <m:sSupPr>
                        <m:ctrlPr>
                          <a:rPr lang="en-US" altLang="zh-CN" sz="2500" b="1" i="1" smtClean="0">
                            <a:latin typeface="Cambria Math" panose="02040503050406030204" pitchFamily="18" charset="0"/>
                          </a:rPr>
                        </m:ctrlPr>
                      </m:sSupPr>
                      <m:e>
                        <m:r>
                          <a:rPr lang="en-US" altLang="zh-CN" sz="2500" b="1" i="1" smtClean="0">
                            <a:latin typeface="Cambria Math" panose="02040503050406030204" pitchFamily="18" charset="0"/>
                          </a:rPr>
                          <m:t>𝑽</m:t>
                        </m:r>
                      </m:e>
                      <m:sup>
                        <m:r>
                          <a:rPr lang="en-US" altLang="zh-CN" sz="2500" b="1" i="1" smtClean="0">
                            <a:latin typeface="Cambria Math" panose="02040503050406030204" pitchFamily="18" charset="0"/>
                          </a:rPr>
                          <m:t>−</m:t>
                        </m:r>
                        <m:r>
                          <a:rPr lang="en-US" altLang="zh-CN" sz="2500" b="0" i="1" smtClean="0">
                            <a:latin typeface="Cambria Math" panose="02040503050406030204" pitchFamily="18" charset="0"/>
                          </a:rPr>
                          <m:t>1</m:t>
                        </m:r>
                      </m:sup>
                    </m:sSup>
                  </m:oMath>
                </a14:m>
                <a:r>
                  <a:rPr lang="en-US" altLang="zh-CN" sz="2500" dirty="0"/>
                  <a:t>. In this simple case, it is straightforward to see that</a:t>
                </a:r>
              </a:p>
              <a:p>
                <a:pPr>
                  <a:lnSpc>
                    <a:spcPct val="125000"/>
                  </a:lnSpc>
                  <a:spcBef>
                    <a:spcPts val="0"/>
                  </a:spcBef>
                </a:pPr>
                <a14:m>
                  <m:oMathPara xmlns:m="http://schemas.openxmlformats.org/officeDocument/2006/math">
                    <m:oMathParaPr>
                      <m:jc m:val="right"/>
                    </m:oMathParaPr>
                    <m:oMath xmlns:m="http://schemas.openxmlformats.org/officeDocument/2006/math">
                      <m:sSup>
                        <m:sSupPr>
                          <m:ctrlPr>
                            <a:rPr lang="en-US" altLang="zh-CN" sz="2500" i="1" smtClean="0">
                              <a:latin typeface="Cambria Math" panose="02040503050406030204" pitchFamily="18" charset="0"/>
                            </a:rPr>
                          </m:ctrlPr>
                        </m:sSupPr>
                        <m:e>
                          <m:r>
                            <a:rPr lang="en-US" altLang="zh-CN" sz="2500" b="1" i="1" smtClean="0">
                              <a:latin typeface="Cambria Math" panose="02040503050406030204" pitchFamily="18" charset="0"/>
                            </a:rPr>
                            <m:t>𝑾</m:t>
                          </m:r>
                        </m:e>
                        <m:sup>
                          <m:r>
                            <a:rPr lang="en-US" altLang="zh-CN" sz="2500" b="0" i="1" smtClean="0">
                              <a:latin typeface="Cambria Math" panose="02040503050406030204" pitchFamily="18" charset="0"/>
                            </a:rPr>
                            <m:t>𝑡</m:t>
                          </m:r>
                        </m:sup>
                      </m:sSup>
                      <m:r>
                        <a:rPr lang="en-US" altLang="zh-CN" sz="2500" b="0" i="1" smtClean="0">
                          <a:latin typeface="Cambria Math" panose="02040503050406030204" pitchFamily="18" charset="0"/>
                        </a:rPr>
                        <m:t>=</m:t>
                      </m:r>
                      <m:sSup>
                        <m:sSupPr>
                          <m:ctrlPr>
                            <a:rPr lang="en-US" altLang="zh-CN" sz="2500" b="0" i="1" smtClean="0">
                              <a:latin typeface="Cambria Math" panose="02040503050406030204" pitchFamily="18" charset="0"/>
                            </a:rPr>
                          </m:ctrlPr>
                        </m:sSupPr>
                        <m:e>
                          <m:r>
                            <a:rPr lang="en-US" altLang="zh-CN" sz="2500" b="0" i="1" smtClean="0">
                              <a:latin typeface="Cambria Math" panose="02040503050406030204" pitchFamily="18" charset="0"/>
                            </a:rPr>
                            <m:t>(</m:t>
                          </m:r>
                          <m:r>
                            <a:rPr lang="en-US" altLang="zh-CN" sz="2500" b="1" i="1">
                              <a:latin typeface="Cambria Math" panose="02040503050406030204" pitchFamily="18" charset="0"/>
                            </a:rPr>
                            <m:t>𝑽</m:t>
                          </m:r>
                          <m:r>
                            <a:rPr lang="en-US" altLang="zh-CN" sz="2500" i="1">
                              <a:latin typeface="Cambria Math" panose="02040503050406030204" pitchFamily="18" charset="0"/>
                            </a:rPr>
                            <m:t>𝑑𝑖𝑎𝑔</m:t>
                          </m:r>
                          <m:r>
                            <a:rPr lang="en-US" altLang="zh-CN" sz="2500" b="1" i="1">
                              <a:latin typeface="Cambria Math" panose="02040503050406030204" pitchFamily="18" charset="0"/>
                            </a:rPr>
                            <m:t>(</m:t>
                          </m:r>
                          <m:r>
                            <a:rPr lang="zh-CN" altLang="en-US" sz="2500" b="1" i="1">
                              <a:latin typeface="Cambria Math" panose="02040503050406030204" pitchFamily="18" charset="0"/>
                            </a:rPr>
                            <m:t>𝝀</m:t>
                          </m:r>
                          <m:r>
                            <a:rPr lang="en-US" altLang="zh-CN" sz="2500" b="1" i="1">
                              <a:latin typeface="Cambria Math" panose="02040503050406030204" pitchFamily="18" charset="0"/>
                            </a:rPr>
                            <m:t>)</m:t>
                          </m:r>
                          <m:sSup>
                            <m:sSupPr>
                              <m:ctrlPr>
                                <a:rPr lang="en-US" altLang="zh-CN" sz="2500" b="1" i="1">
                                  <a:latin typeface="Cambria Math" panose="02040503050406030204" pitchFamily="18" charset="0"/>
                                </a:rPr>
                              </m:ctrlPr>
                            </m:sSupPr>
                            <m:e>
                              <m:r>
                                <a:rPr lang="en-US" altLang="zh-CN" sz="2500" b="1" i="1">
                                  <a:latin typeface="Cambria Math" panose="02040503050406030204" pitchFamily="18" charset="0"/>
                                </a:rPr>
                                <m:t>𝑽</m:t>
                              </m:r>
                            </m:e>
                            <m:sup>
                              <m:r>
                                <a:rPr lang="en-US" altLang="zh-CN" sz="2500" b="1" i="1">
                                  <a:latin typeface="Cambria Math" panose="02040503050406030204" pitchFamily="18" charset="0"/>
                                </a:rPr>
                                <m:t>−</m:t>
                              </m:r>
                              <m:r>
                                <a:rPr lang="en-US" altLang="zh-CN" sz="2500" i="1">
                                  <a:latin typeface="Cambria Math" panose="02040503050406030204" pitchFamily="18" charset="0"/>
                                </a:rPr>
                                <m:t>1</m:t>
                              </m:r>
                            </m:sup>
                          </m:sSup>
                          <m:r>
                            <a:rPr lang="en-US" altLang="zh-CN" sz="2500" b="0" i="1" smtClean="0">
                              <a:latin typeface="Cambria Math" panose="02040503050406030204" pitchFamily="18" charset="0"/>
                            </a:rPr>
                            <m:t>)</m:t>
                          </m:r>
                        </m:e>
                        <m:sup>
                          <m:r>
                            <a:rPr lang="en-US" altLang="zh-CN" sz="2500" b="0" i="1" smtClean="0">
                              <a:latin typeface="Cambria Math" panose="02040503050406030204" pitchFamily="18" charset="0"/>
                            </a:rPr>
                            <m:t>𝑡</m:t>
                          </m:r>
                        </m:sup>
                      </m:sSup>
                      <m:r>
                        <a:rPr lang="en-US" altLang="zh-CN" sz="2500" b="0" i="1" smtClean="0">
                          <a:latin typeface="Cambria Math" panose="02040503050406030204" pitchFamily="18" charset="0"/>
                        </a:rPr>
                        <m:t>=</m:t>
                      </m:r>
                      <m:r>
                        <a:rPr lang="en-US" altLang="zh-CN" sz="2500" b="1" i="1">
                          <a:latin typeface="Cambria Math" panose="02040503050406030204" pitchFamily="18" charset="0"/>
                        </a:rPr>
                        <m:t>𝑽</m:t>
                      </m:r>
                      <m:r>
                        <a:rPr lang="en-US" altLang="zh-CN" sz="2500" i="1">
                          <a:latin typeface="Cambria Math" panose="02040503050406030204" pitchFamily="18" charset="0"/>
                        </a:rPr>
                        <m:t>𝑑𝑖𝑎𝑔</m:t>
                      </m:r>
                      <m:d>
                        <m:dPr>
                          <m:ctrlPr>
                            <a:rPr lang="en-US" altLang="zh-CN" sz="2500" b="1" i="1">
                              <a:latin typeface="Cambria Math" panose="02040503050406030204" pitchFamily="18" charset="0"/>
                            </a:rPr>
                          </m:ctrlPr>
                        </m:dPr>
                        <m:e>
                          <m:r>
                            <a:rPr lang="zh-CN" altLang="en-US" sz="2500" b="1" i="1">
                              <a:latin typeface="Cambria Math" panose="02040503050406030204" pitchFamily="18" charset="0"/>
                            </a:rPr>
                            <m:t>𝝀</m:t>
                          </m:r>
                        </m:e>
                      </m:d>
                      <m:sSup>
                        <m:sSupPr>
                          <m:ctrlPr>
                            <a:rPr lang="en-US" altLang="zh-CN" sz="2500" b="1" i="1">
                              <a:latin typeface="Cambria Math" panose="02040503050406030204" pitchFamily="18" charset="0"/>
                            </a:rPr>
                          </m:ctrlPr>
                        </m:sSupPr>
                        <m:e>
                          <m:r>
                            <a:rPr lang="en-US" altLang="zh-CN" sz="2500" b="1" i="1">
                              <a:latin typeface="Cambria Math" panose="02040503050406030204" pitchFamily="18" charset="0"/>
                            </a:rPr>
                            <m:t>𝑽</m:t>
                          </m:r>
                        </m:e>
                        <m:sup>
                          <m:r>
                            <a:rPr lang="en-US" altLang="zh-CN" sz="2500" b="1" i="1">
                              <a:latin typeface="Cambria Math" panose="02040503050406030204" pitchFamily="18" charset="0"/>
                            </a:rPr>
                            <m:t>−</m:t>
                          </m:r>
                          <m:r>
                            <a:rPr lang="en-US" altLang="zh-CN" sz="2500" i="1">
                              <a:latin typeface="Cambria Math" panose="02040503050406030204" pitchFamily="18" charset="0"/>
                            </a:rPr>
                            <m:t>1</m:t>
                          </m:r>
                        </m:sup>
                      </m:sSup>
                      <m:r>
                        <a:rPr lang="en-US" altLang="zh-CN" sz="2500" b="1" i="1" smtClean="0">
                          <a:latin typeface="Cambria Math" panose="02040503050406030204" pitchFamily="18" charset="0"/>
                        </a:rPr>
                        <m:t>                         (</m:t>
                      </m:r>
                      <m:r>
                        <a:rPr lang="en-US" altLang="zh-CN" sz="2500" b="0" i="1" smtClean="0">
                          <a:latin typeface="Cambria Math" panose="02040503050406030204" pitchFamily="18" charset="0"/>
                        </a:rPr>
                        <m:t>8</m:t>
                      </m:r>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11</m:t>
                      </m:r>
                      <m:r>
                        <a:rPr lang="en-US" altLang="zh-CN" sz="2500" b="1" i="1" smtClean="0">
                          <a:latin typeface="Cambria Math" panose="02040503050406030204" pitchFamily="18" charset="0"/>
                        </a:rPr>
                        <m:t>)</m:t>
                      </m:r>
                    </m:oMath>
                  </m:oMathPara>
                </a14:m>
                <a:endParaRPr lang="en-US" altLang="zh-CN" sz="2500" dirty="0"/>
              </a:p>
              <a:p>
                <a:pPr>
                  <a:lnSpc>
                    <a:spcPct val="125000"/>
                  </a:lnSpc>
                  <a:spcBef>
                    <a:spcPts val="0"/>
                  </a:spcBef>
                </a:pPr>
                <a:r>
                  <a:rPr lang="en-US" altLang="zh-CN" sz="2500" dirty="0"/>
                  <a:t>Any eigenvalues </a:t>
                </a:r>
                <a14:m>
                  <m:oMath xmlns:m="http://schemas.openxmlformats.org/officeDocument/2006/math">
                    <m:sSub>
                      <m:sSubPr>
                        <m:ctrlPr>
                          <a:rPr lang="en-US" altLang="zh-CN" sz="2500" i="1" smtClean="0">
                            <a:latin typeface="Cambria Math" panose="02040503050406030204" pitchFamily="18" charset="0"/>
                          </a:rPr>
                        </m:ctrlPr>
                      </m:sSubPr>
                      <m:e>
                        <m:r>
                          <a:rPr lang="zh-CN" altLang="en-US" sz="2500" i="1" smtClean="0">
                            <a:latin typeface="Cambria Math" panose="02040503050406030204" pitchFamily="18" charset="0"/>
                          </a:rPr>
                          <m:t>𝜆</m:t>
                        </m:r>
                      </m:e>
                      <m:sub>
                        <m:r>
                          <a:rPr lang="en-US" altLang="zh-CN" sz="2500" b="0" i="1" smtClean="0">
                            <a:latin typeface="Cambria Math" panose="02040503050406030204" pitchFamily="18" charset="0"/>
                          </a:rPr>
                          <m:t>𝑖</m:t>
                        </m:r>
                      </m:sub>
                    </m:sSub>
                  </m:oMath>
                </a14:m>
                <a:r>
                  <a:rPr lang="en-US" altLang="zh-CN" sz="2500" i="1" dirty="0"/>
                  <a:t> </a:t>
                </a:r>
                <a:r>
                  <a:rPr lang="en-US" altLang="zh-CN" sz="2500" dirty="0"/>
                  <a:t>that are not near an absolute value of 1 will either explode if they are greater than 1 in magnitude or vanish if they are less than 1 in magnitude. The </a:t>
                </a:r>
                <a:r>
                  <a:rPr lang="en-US" altLang="zh-CN" sz="2500" i="1" dirty="0"/>
                  <a:t>vanishing and exploding gradient problem </a:t>
                </a:r>
                <a:r>
                  <a:rPr lang="en-US" altLang="zh-CN" sz="2500" dirty="0"/>
                  <a:t>refers to the fact that gradients through such a graph are also scaled according to </a:t>
                </a:r>
                <a14:m>
                  <m:oMath xmlns:m="http://schemas.openxmlformats.org/officeDocument/2006/math">
                    <m:sSup>
                      <m:sSupPr>
                        <m:ctrlPr>
                          <a:rPr lang="en-US" altLang="zh-CN" sz="2500" i="1">
                            <a:latin typeface="Cambria Math" panose="02040503050406030204" pitchFamily="18" charset="0"/>
                          </a:rPr>
                        </m:ctrlPr>
                      </m:sSupPr>
                      <m:e>
                        <m:r>
                          <a:rPr lang="en-US" altLang="zh-CN" sz="2500" i="1">
                            <a:latin typeface="Cambria Math" panose="02040503050406030204" pitchFamily="18" charset="0"/>
                          </a:rPr>
                          <m:t>𝑑𝑖𝑎𝑔</m:t>
                        </m:r>
                        <m:r>
                          <a:rPr lang="en-US" altLang="zh-CN" sz="2500" b="1" i="1">
                            <a:latin typeface="Cambria Math" panose="02040503050406030204" pitchFamily="18" charset="0"/>
                          </a:rPr>
                          <m:t>(</m:t>
                        </m:r>
                        <m:r>
                          <a:rPr lang="zh-CN" altLang="en-US" sz="2500" b="1" i="1">
                            <a:latin typeface="Cambria Math" panose="02040503050406030204" pitchFamily="18" charset="0"/>
                          </a:rPr>
                          <m:t>𝝀</m:t>
                        </m:r>
                        <m:r>
                          <a:rPr lang="en-US" altLang="zh-CN" sz="2500" b="1" i="1">
                            <a:latin typeface="Cambria Math" panose="02040503050406030204" pitchFamily="18" charset="0"/>
                          </a:rPr>
                          <m:t>)</m:t>
                        </m:r>
                        <m:r>
                          <a:rPr lang="en-US" altLang="zh-CN" sz="2500" b="1" i="1" smtClean="0">
                            <a:latin typeface="Cambria Math" panose="02040503050406030204" pitchFamily="18" charset="0"/>
                          </a:rPr>
                          <m:t> </m:t>
                        </m:r>
                      </m:e>
                      <m:sup>
                        <m:r>
                          <a:rPr lang="en-US" altLang="zh-CN" sz="2500" i="1">
                            <a:latin typeface="Cambria Math" panose="02040503050406030204" pitchFamily="18" charset="0"/>
                          </a:rPr>
                          <m:t>𝑡</m:t>
                        </m:r>
                      </m:sup>
                    </m:sSup>
                  </m:oMath>
                </a14:m>
                <a:r>
                  <a:rPr lang="en-US" altLang="zh-CN" sz="2500" dirty="0"/>
                  <a:t>. Vanishing gradients make it difficult to know which direction the parameters should move to improve the cost function, while exploding gradients can make learning unstable. The cliff structures described earlier that motivate gradient clipping are an example of the exploding gradient phenomenon.</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09" r="-85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4110459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The repeated multiplication by </a:t>
                </a:r>
                <a:r>
                  <a:rPr lang="en-US" altLang="zh-CN" b="1" i="1" dirty="0"/>
                  <a:t>W </a:t>
                </a:r>
                <a:r>
                  <a:rPr lang="en-US" altLang="zh-CN" dirty="0"/>
                  <a:t>at each time step described here is very similar to the </a:t>
                </a:r>
                <a:r>
                  <a:rPr lang="en-US" altLang="zh-CN" i="1" dirty="0"/>
                  <a:t>power method </a:t>
                </a:r>
                <a:r>
                  <a:rPr lang="en-US" altLang="zh-CN" dirty="0"/>
                  <a:t>algorithm used to find the largest eigenvalue of a matrix </a:t>
                </a:r>
                <a:r>
                  <a:rPr lang="en-US" altLang="zh-CN" b="1" i="1" dirty="0"/>
                  <a:t>W </a:t>
                </a:r>
                <a:r>
                  <a:rPr lang="en-US" altLang="zh-CN" dirty="0"/>
                  <a:t>and the corresponding eigenvector. From this point of view it is not surprising that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𝑇</m:t>
                        </m:r>
                      </m:sup>
                    </m:sSup>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𝑡</m:t>
                        </m:r>
                      </m:sup>
                    </m:sSup>
                  </m:oMath>
                </a14:m>
                <a:r>
                  <a:rPr lang="en-US" altLang="zh-CN" dirty="0"/>
                  <a:t>will eventually discard all components of </a:t>
                </a:r>
                <a:r>
                  <a:rPr lang="en-US" altLang="zh-CN" b="1" i="1" dirty="0"/>
                  <a:t>x </a:t>
                </a:r>
                <a:r>
                  <a:rPr lang="en-US" altLang="zh-CN" dirty="0"/>
                  <a:t>that are orthogonal to the principal eigenvector of </a:t>
                </a:r>
                <a:r>
                  <a:rPr lang="en-US" altLang="zh-CN" b="1" i="1" dirty="0"/>
                  <a:t>W</a:t>
                </a:r>
                <a:r>
                  <a:rPr lang="en-US" altLang="zh-CN" dirty="0"/>
                  <a:t>.</a:t>
                </a:r>
              </a:p>
              <a:p>
                <a:pPr>
                  <a:lnSpc>
                    <a:spcPct val="125000"/>
                  </a:lnSpc>
                  <a:spcBef>
                    <a:spcPts val="0"/>
                  </a:spcBef>
                </a:pPr>
                <a:r>
                  <a:rPr lang="en-US" altLang="zh-CN" dirty="0"/>
                  <a:t>        Recurrent networks use the same matrix </a:t>
                </a:r>
                <a:r>
                  <a:rPr lang="en-US" altLang="zh-CN" b="1" i="1" dirty="0"/>
                  <a:t>W </a:t>
                </a:r>
                <a:r>
                  <a:rPr lang="en-US" altLang="zh-CN" dirty="0"/>
                  <a:t>at each time step, but feedforward networks do not, so even very deep feedforward networks can largely avoid the vanishing and exploding gradient problem (</a:t>
                </a:r>
                <a:r>
                  <a:rPr lang="en-US" altLang="zh-CN" dirty="0" err="1">
                    <a:solidFill>
                      <a:srgbClr val="00FF00"/>
                    </a:solidFill>
                  </a:rPr>
                  <a:t>Sussillo</a:t>
                </a:r>
                <a:r>
                  <a:rPr lang="en-US" altLang="zh-CN" dirty="0"/>
                  <a:t>, </a:t>
                </a:r>
                <a:r>
                  <a:rPr lang="en-US" altLang="zh-CN" dirty="0">
                    <a:solidFill>
                      <a:srgbClr val="00FF00"/>
                    </a:solidFill>
                  </a:rPr>
                  <a:t>2014</a:t>
                </a:r>
                <a:r>
                  <a:rPr lang="en-US" altLang="zh-CN" dirty="0"/>
                  <a:t>).</a:t>
                </a:r>
              </a:p>
              <a:p>
                <a:pPr>
                  <a:lnSpc>
                    <a:spcPct val="125000"/>
                  </a:lnSpc>
                  <a:spcBef>
                    <a:spcPts val="0"/>
                  </a:spcBef>
                </a:pPr>
                <a:r>
                  <a:rPr lang="en-US" altLang="zh-CN" dirty="0"/>
                  <a:t>        We defer a further discussion of the challenges of training recurrent networks until Sec. 10.7, after recurrent networks have been described in more detail.</a:t>
                </a: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b="-4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8.2.5</a:t>
            </a:r>
            <a:r>
              <a:rPr lang="en-US" altLang="zh-CN" sz="3600" dirty="0"/>
              <a:t> Long-Term Dependencies</a:t>
            </a:r>
            <a:endParaRPr lang="zh-CN" altLang="en-US" sz="3600" dirty="0"/>
          </a:p>
        </p:txBody>
      </p:sp>
    </p:spTree>
    <p:extLst>
      <p:ext uri="{BB962C8B-B14F-4D97-AF65-F5344CB8AC3E}">
        <p14:creationId xmlns:p14="http://schemas.microsoft.com/office/powerpoint/2010/main" val="3792967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sz="2500" dirty="0"/>
              <a:t>Most optimization algorithms are primarily motivated by the case where we have exact knowledge of the gradient or Hessian matrix. In practice, we usually only have a noisy or even biased estimate of these quantities. Nearly every deep learning algorithm relies on sampling-based estimates at least insofar as using a minibatch of training examples to compute the gradient.</a:t>
            </a:r>
          </a:p>
          <a:p>
            <a:pPr>
              <a:lnSpc>
                <a:spcPct val="125000"/>
              </a:lnSpc>
              <a:spcBef>
                <a:spcPts val="0"/>
              </a:spcBef>
            </a:pPr>
            <a:r>
              <a:rPr lang="en-US" altLang="zh-CN" sz="2500" dirty="0"/>
              <a:t>        In other cases, the objective function we want to minimize is actually intractable. When the objective function is intractable, typically its gradient is intractable as well. In such cases we can only approximate the gradient. These issues mostly arise with the more advanced models in Part </a:t>
            </a:r>
            <a:r>
              <a:rPr lang="en-US" altLang="zh-CN" sz="2500" dirty="0">
                <a:solidFill>
                  <a:srgbClr val="FF0000"/>
                </a:solidFill>
              </a:rPr>
              <a:t>III</a:t>
            </a:r>
            <a:r>
              <a:rPr lang="en-US" altLang="zh-CN" sz="2500" dirty="0"/>
              <a:t>. For example, contrastive divergence gives a technique for approximating the gradient of the intractable log-likelihood of a Boltzmann machine.</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8.2.6</a:t>
            </a:r>
            <a:r>
              <a:rPr lang="en-US" altLang="zh-CN" sz="3600" dirty="0"/>
              <a:t> Inexact Gradients</a:t>
            </a:r>
            <a:endParaRPr lang="zh-CN" altLang="en-US" sz="3600" dirty="0"/>
          </a:p>
        </p:txBody>
      </p:sp>
    </p:spTree>
    <p:extLst>
      <p:ext uri="{BB962C8B-B14F-4D97-AF65-F5344CB8AC3E}">
        <p14:creationId xmlns:p14="http://schemas.microsoft.com/office/powerpoint/2010/main" val="3965183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spcBef>
                <a:spcPts val="0"/>
              </a:spcBef>
            </a:pPr>
            <a:r>
              <a:rPr lang="en-US" altLang="zh-CN" dirty="0"/>
              <a:t>        Various neural network optimization algorithms are designed to account for imperfections in the gradient estimate. One can also avoid the problem by choosing a surrogate loss function that is easier to approximate than the true loss.</a:t>
            </a:r>
          </a:p>
        </p:txBody>
      </p:sp>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8.2.6</a:t>
            </a:r>
            <a:r>
              <a:rPr lang="en-US" altLang="zh-CN" sz="3600" dirty="0"/>
              <a:t> Inexact Gradients</a:t>
            </a:r>
            <a:endParaRPr lang="zh-CN" altLang="en-US" sz="3600" dirty="0"/>
          </a:p>
        </p:txBody>
      </p:sp>
    </p:spTree>
    <p:extLst>
      <p:ext uri="{BB962C8B-B14F-4D97-AF65-F5344CB8AC3E}">
        <p14:creationId xmlns:p14="http://schemas.microsoft.com/office/powerpoint/2010/main" val="999064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Many of the problems we have discussed so far correspond to properties of the loss function at a single point—it can be difficult to make a single step if J(</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 is poorly conditioned at the current point </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or if </a:t>
            </a:r>
            <a:r>
              <a:rPr lang="en-US" altLang="zh-CN" sz="2600" b="1" dirty="0">
                <a:latin typeface="Times New Roman" panose="02020603050405020304" pitchFamily="18" charset="0"/>
                <a:cs typeface="Times New Roman" panose="02020603050405020304" pitchFamily="18" charset="0"/>
              </a:rPr>
              <a:t>θ</a:t>
            </a:r>
            <a:r>
              <a:rPr lang="en-US" altLang="zh-CN" sz="2600" dirty="0">
                <a:latin typeface="Times New Roman" panose="02020603050405020304" pitchFamily="18" charset="0"/>
                <a:cs typeface="Times New Roman" panose="02020603050405020304" pitchFamily="18" charset="0"/>
              </a:rPr>
              <a:t> lies on a cliff, or if θ is a saddle point hiding the opportunity to make progress downhill from the gradient.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It is possible to overcome all of these problems at a single point and still perform poorly if the direction that results in the most improvement locally does not point toward distant regions of much lower cost.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600" dirty="0">
                <a:solidFill>
                  <a:srgbClr val="00FF00"/>
                </a:solidFill>
                <a:latin typeface="Times New Roman" panose="02020603050405020304" pitchFamily="18" charset="0"/>
                <a:cs typeface="Times New Roman" panose="02020603050405020304" pitchFamily="18" charset="0"/>
              </a:rPr>
              <a:t>Goodfellow </a:t>
            </a:r>
            <a:r>
              <a:rPr lang="en-US" altLang="zh-CN" sz="2600" i="1" dirty="0">
                <a:solidFill>
                  <a:srgbClr val="00FF00"/>
                </a:solidFill>
                <a:latin typeface="Times New Roman" panose="02020603050405020304" pitchFamily="18" charset="0"/>
                <a:cs typeface="Times New Roman" panose="02020603050405020304" pitchFamily="18" charset="0"/>
              </a:rPr>
              <a:t>et al. </a:t>
            </a:r>
            <a:r>
              <a:rPr lang="en-US" altLang="zh-CN" sz="2600" dirty="0">
                <a:solidFill>
                  <a:srgbClr val="00FF00"/>
                </a:solidFill>
                <a:latin typeface="Times New Roman" panose="02020603050405020304" pitchFamily="18" charset="0"/>
                <a:cs typeface="Times New Roman" panose="02020603050405020304" pitchFamily="18" charset="0"/>
              </a:rPr>
              <a:t>(2015) </a:t>
            </a:r>
            <a:r>
              <a:rPr lang="en-US" altLang="zh-CN" sz="2600" dirty="0">
                <a:latin typeface="Times New Roman" panose="02020603050405020304" pitchFamily="18" charset="0"/>
                <a:cs typeface="Times New Roman" panose="02020603050405020304" pitchFamily="18" charset="0"/>
              </a:rPr>
              <a:t>argue that much of the runtime of training is due to the length of the trajectory needed to arrive at the solution. Fig. </a:t>
            </a:r>
            <a:r>
              <a:rPr lang="en-US" altLang="zh-CN" sz="2600" dirty="0">
                <a:solidFill>
                  <a:srgbClr val="C00000"/>
                </a:solidFill>
                <a:latin typeface="Times New Roman" panose="02020603050405020304" pitchFamily="18" charset="0"/>
                <a:cs typeface="Times New Roman" panose="02020603050405020304" pitchFamily="18" charset="0"/>
              </a:rPr>
              <a:t>8.2</a:t>
            </a:r>
            <a:r>
              <a:rPr lang="en-US" altLang="zh-CN" sz="2600" dirty="0">
                <a:latin typeface="Times New Roman" panose="02020603050405020304" pitchFamily="18" charset="0"/>
                <a:cs typeface="Times New Roman" panose="02020603050405020304" pitchFamily="18" charset="0"/>
              </a:rPr>
              <a:t> shows that the learning trajectory spends most of its time tracing out a wide arc around a mountain-shaped structure.</a:t>
            </a:r>
          </a:p>
        </p:txBody>
      </p:sp>
      <p:sp>
        <p:nvSpPr>
          <p:cNvPr id="2" name="标题 1"/>
          <p:cNvSpPr>
            <a:spLocks noGrp="1"/>
          </p:cNvSpPr>
          <p:nvPr>
            <p:ph type="title"/>
          </p:nvPr>
        </p:nvSpPr>
        <p:spPr>
          <a:xfrm>
            <a:off x="387439" y="133306"/>
            <a:ext cx="11409608"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Much of research into the difficulties of optimization has focused on whether training arrives at a global minimum, a local minimum, or a saddle point, but in practice neural networks do not arrive at a critical point of any kind. Fig. </a:t>
                </a:r>
                <a:r>
                  <a:rPr lang="en-US" altLang="zh-CN" sz="2600" dirty="0">
                    <a:solidFill>
                      <a:srgbClr val="C00000"/>
                    </a:solidFill>
                    <a:latin typeface="Times New Roman" panose="02020603050405020304" pitchFamily="18" charset="0"/>
                    <a:cs typeface="Times New Roman" panose="02020603050405020304" pitchFamily="18" charset="0"/>
                  </a:rPr>
                  <a:t>8.1</a:t>
                </a:r>
                <a:r>
                  <a:rPr lang="en-US" altLang="zh-CN" sz="2600" dirty="0">
                    <a:latin typeface="Times New Roman" panose="02020603050405020304" pitchFamily="18" charset="0"/>
                    <a:cs typeface="Times New Roman" panose="02020603050405020304" pitchFamily="18" charset="0"/>
                  </a:rPr>
                  <a:t> shows that neural networks often do not arrive at a region of small gradient. Indeed, such critical points do not even necessarily exist. For example, the loss function </a:t>
                </a:r>
                <a14:m>
                  <m:oMath xmlns:m="http://schemas.openxmlformats.org/officeDocument/2006/math">
                    <m:r>
                      <a:rPr lang="en-US" altLang="zh-CN" sz="2600" i="1" smtClean="0">
                        <a:latin typeface="Cambria Math" panose="02040503050406030204" pitchFamily="18" charset="0"/>
                      </a:rPr>
                      <m:t>−</m:t>
                    </m:r>
                    <m:func>
                      <m:funcPr>
                        <m:ctrlPr>
                          <a:rPr lang="en-US" altLang="zh-CN" sz="2600" i="1" smtClean="0">
                            <a:latin typeface="Cambria Math" panose="02040503050406030204" pitchFamily="18" charset="0"/>
                          </a:rPr>
                        </m:ctrlPr>
                      </m:funcPr>
                      <m:fName>
                        <m:r>
                          <m:rPr>
                            <m:sty m:val="p"/>
                          </m:rPr>
                          <a:rPr lang="en-US" altLang="zh-CN" sz="2600" i="1" smtClean="0">
                            <a:latin typeface="Cambria Math" panose="02040503050406030204" pitchFamily="18" charset="0"/>
                          </a:rPr>
                          <m:t>log</m:t>
                        </m:r>
                      </m:fName>
                      <m:e>
                        <m:r>
                          <a:rPr lang="en-US" altLang="zh-CN" sz="2600" i="1" smtClean="0">
                            <a:latin typeface="Cambria Math" panose="02040503050406030204" pitchFamily="18" charset="0"/>
                          </a:rPr>
                          <m:t>𝑃</m:t>
                        </m:r>
                      </m:e>
                    </m:func>
                    <m:d>
                      <m:dPr>
                        <m:ctrlPr>
                          <a:rPr lang="en-US" altLang="zh-CN" sz="2600" i="1" smtClean="0">
                            <a:latin typeface="Cambria Math" panose="02040503050406030204" pitchFamily="18" charset="0"/>
                          </a:rPr>
                        </m:ctrlPr>
                      </m:dPr>
                      <m:e>
                        <m:d>
                          <m:dPr>
                            <m:begChr m:val=""/>
                            <m:endChr m:val="|"/>
                            <m:ctrlPr>
                              <a:rPr lang="en-US" altLang="zh-CN" sz="2600" i="1" smtClean="0">
                                <a:latin typeface="Cambria Math" panose="02040503050406030204" pitchFamily="18" charset="0"/>
                              </a:rPr>
                            </m:ctrlPr>
                          </m:dPr>
                          <m:e>
                            <m:r>
                              <a:rPr lang="en-US" altLang="zh-CN" sz="2600" b="1" i="1" smtClean="0">
                                <a:latin typeface="Cambria Math" panose="02040503050406030204" pitchFamily="18" charset="0"/>
                              </a:rPr>
                              <m:t>𝒚</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1" i="1" smtClean="0">
                            <a:latin typeface="Cambria Math" panose="02040503050406030204" pitchFamily="18" charset="0"/>
                          </a:rPr>
                          <m:t>𝒙</m:t>
                        </m:r>
                        <m:r>
                          <a:rPr lang="en-US" altLang="zh-CN" sz="2600" i="1" smtClean="0">
                            <a:latin typeface="Cambria Math" panose="02040503050406030204" pitchFamily="18" charset="0"/>
                          </a:rPr>
                          <m:t>;</m:t>
                        </m:r>
                        <m:r>
                          <a:rPr lang="en-US" altLang="zh-CN" sz="2600" i="1" smtClean="0">
                            <a:latin typeface="Cambria Math" panose="02040503050406030204" pitchFamily="18" charset="0"/>
                          </a:rPr>
                          <m:t>𝜃</m:t>
                        </m:r>
                      </m:e>
                    </m:d>
                  </m:oMath>
                </a14:m>
                <a:r>
                  <a:rPr lang="en-US" altLang="zh-CN" sz="2600" dirty="0">
                    <a:latin typeface="Times New Roman" panose="02020603050405020304" pitchFamily="18" charset="0"/>
                    <a:cs typeface="Times New Roman" panose="02020603050405020304" pitchFamily="18" charset="0"/>
                  </a:rPr>
                  <a:t> can lack a global minimum point and instead asymptotically approach some value as the model becomes more confident. For a classifier with discrete y and </a:t>
                </a:r>
                <a14:m>
                  <m:oMath xmlns:m="http://schemas.openxmlformats.org/officeDocument/2006/math">
                    <m:r>
                      <a:rPr lang="en-US" altLang="zh-CN" sz="2600" i="1" smtClean="0">
                        <a:latin typeface="Cambria Math" panose="02040503050406030204" pitchFamily="18" charset="0"/>
                      </a:rPr>
                      <m:t>𝑃</m:t>
                    </m:r>
                    <m:d>
                      <m:dPr>
                        <m:ctrlPr>
                          <a:rPr lang="en-US" altLang="zh-CN" sz="2600" i="1" smtClean="0">
                            <a:latin typeface="Cambria Math" panose="02040503050406030204" pitchFamily="18" charset="0"/>
                          </a:rPr>
                        </m:ctrlPr>
                      </m:dPr>
                      <m:e>
                        <m:d>
                          <m:dPr>
                            <m:begChr m:val=""/>
                            <m:endChr m:val="|"/>
                            <m:ctrlPr>
                              <a:rPr lang="en-US" altLang="zh-CN" sz="2600" i="1" smtClean="0">
                                <a:latin typeface="Cambria Math" panose="02040503050406030204" pitchFamily="18" charset="0"/>
                              </a:rPr>
                            </m:ctrlPr>
                          </m:dPr>
                          <m:e>
                            <m:r>
                              <a:rPr lang="en-US" altLang="zh-CN" sz="2600" b="1" i="1" smtClean="0">
                                <a:latin typeface="Cambria Math" panose="02040503050406030204" pitchFamily="18" charset="0"/>
                              </a:rPr>
                              <m:t>𝒚</m:t>
                            </m:r>
                            <m:r>
                              <a:rPr lang="en-US" altLang="zh-CN" sz="2600" b="0" i="1" smtClean="0">
                                <a:latin typeface="Cambria Math" panose="02040503050406030204" pitchFamily="18" charset="0"/>
                              </a:rPr>
                              <m:t> </m:t>
                            </m:r>
                          </m:e>
                        </m:d>
                        <m:r>
                          <a:rPr lang="en-US" altLang="zh-CN" sz="2600" b="0" i="1" smtClean="0">
                            <a:latin typeface="Cambria Math" panose="02040503050406030204" pitchFamily="18" charset="0"/>
                          </a:rPr>
                          <m:t> </m:t>
                        </m:r>
                        <m:r>
                          <a:rPr lang="en-US" altLang="zh-CN" sz="2600" b="1" i="1" smtClean="0">
                            <a:latin typeface="Cambria Math" panose="02040503050406030204" pitchFamily="18" charset="0"/>
                          </a:rPr>
                          <m:t>𝒙</m:t>
                        </m:r>
                        <m:r>
                          <a:rPr lang="en-US" altLang="zh-CN" sz="2600" i="1" smtClean="0">
                            <a:latin typeface="Cambria Math" panose="02040503050406030204" pitchFamily="18" charset="0"/>
                          </a:rPr>
                          <m:t>;</m:t>
                        </m:r>
                        <m:r>
                          <a:rPr lang="en-US" altLang="zh-CN" sz="2600" i="1" smtClean="0">
                            <a:latin typeface="Cambria Math" panose="02040503050406030204" pitchFamily="18" charset="0"/>
                          </a:rPr>
                          <m:t>𝜃</m:t>
                        </m:r>
                      </m:e>
                    </m:d>
                  </m:oMath>
                </a14:m>
                <a:r>
                  <a:rPr lang="en-US" altLang="zh-CN" sz="2600" dirty="0">
                    <a:latin typeface="Times New Roman" panose="02020603050405020304" pitchFamily="18" charset="0"/>
                    <a:cs typeface="Times New Roman" panose="02020603050405020304" pitchFamily="18" charset="0"/>
                  </a:rPr>
                  <a:t> provided by a </a:t>
                </a:r>
                <a:r>
                  <a:rPr lang="en-US" altLang="zh-CN" sz="2600" dirty="0" err="1">
                    <a:latin typeface="Times New Roman" panose="02020603050405020304" pitchFamily="18" charset="0"/>
                    <a:cs typeface="Times New Roman" panose="02020603050405020304" pitchFamily="18" charset="0"/>
                  </a:rPr>
                  <a:t>softmax</a:t>
                </a:r>
                <a:r>
                  <a:rPr lang="en-US" altLang="zh-CN" sz="2600" dirty="0">
                    <a:latin typeface="Times New Roman" panose="02020603050405020304" pitchFamily="18" charset="0"/>
                    <a:cs typeface="Times New Roman" panose="02020603050405020304" pitchFamily="18" charset="0"/>
                  </a:rPr>
                  <a:t>, the negative log-likelihood can become arbitrarily close to zero if the model is able to correctly classify every example in the training set, but it is impossible to actually reach the value of zero.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62" r="-962" b="-475"/>
                </a:stretch>
              </a:blipFill>
            </p:spPr>
            <p:txBody>
              <a:bodyPr/>
              <a:lstStyle/>
              <a:p>
                <a:r>
                  <a:rPr lang="zh-CN" altLang="en-US">
                    <a:noFill/>
                  </a:rPr>
                  <a:t> </a:t>
                </a:r>
              </a:p>
            </p:txBody>
          </p:sp>
        </mc:Fallback>
      </mc:AlternateContent>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Likewise, a model of real values                                  can have negative log-likelihood that asymptotes to negative infinity—if       is able to correctly predict the value of all training set y targets, the learning algorithm will increase β without bound. See Fig.</a:t>
            </a:r>
            <a:r>
              <a:rPr lang="en-US" altLang="zh-CN" sz="2600" dirty="0">
                <a:solidFill>
                  <a:srgbClr val="C0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8.4 </a:t>
            </a:r>
            <a:r>
              <a:rPr lang="en-US" altLang="zh-CN" sz="2600" dirty="0">
                <a:latin typeface="Times New Roman" panose="02020603050405020304" pitchFamily="18" charset="0"/>
                <a:cs typeface="Times New Roman" panose="02020603050405020304" pitchFamily="18" charset="0"/>
              </a:rPr>
              <a:t>for an example of a failure of local optimization to find a good cost function value even in the absence of any local minima or saddle points.</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Future research will need to develop further understanding of the factors that influence the length of the learning trajectory and better characterize the outcome of the process. </a:t>
            </a:r>
          </a:p>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Many existing research directions are aimed at finding good initial points for problems that have difficult global structure, rather than developing algorithms that use non-local moves.</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pic>
        <p:nvPicPr>
          <p:cNvPr id="5" name="334E55B0-647D-440b-865C-3EC943EB4CBC-4" descr="qt_temp"/>
          <p:cNvPicPr>
            <a:picLocks noChangeAspect="1"/>
          </p:cNvPicPr>
          <p:nvPr/>
        </p:nvPicPr>
        <p:blipFill>
          <a:blip r:embed="rId3"/>
          <a:stretch>
            <a:fillRect/>
          </a:stretch>
        </p:blipFill>
        <p:spPr>
          <a:xfrm rot="10800000" flipH="1" flipV="1">
            <a:off x="5039808" y="1155503"/>
            <a:ext cx="3542315" cy="381000"/>
          </a:xfrm>
          <a:prstGeom prst="rect">
            <a:avLst/>
          </a:prstGeom>
        </p:spPr>
      </p:pic>
      <p:pic>
        <p:nvPicPr>
          <p:cNvPr id="6" name="图片 5"/>
          <p:cNvPicPr>
            <a:picLocks noChangeAspect="1"/>
          </p:cNvPicPr>
          <p:nvPr/>
        </p:nvPicPr>
        <p:blipFill>
          <a:blip r:embed="rId4"/>
          <a:stretch>
            <a:fillRect/>
          </a:stretch>
        </p:blipFill>
        <p:spPr>
          <a:xfrm>
            <a:off x="7176770" y="1605915"/>
            <a:ext cx="568325" cy="381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56006"/>
            <a:ext cx="1485468" cy="1119188"/>
          </a:xfrm>
          <a:prstGeom prst="rect">
            <a:avLst/>
          </a:prstGeom>
        </p:spPr>
      </p:pic>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endParaRPr lang="en-US" altLang="zh-CN" sz="2400" dirty="0"/>
          </a:p>
          <a:p>
            <a:pPr marL="0" lvl="0" indent="0" algn="just">
              <a:lnSpc>
                <a:spcPct val="125000"/>
              </a:lnSpc>
              <a:spcBef>
                <a:spcPts val="0"/>
              </a:spcBef>
              <a:buClr>
                <a:srgbClr val="FF0000"/>
              </a:buClr>
              <a:buNone/>
            </a:pPr>
            <a:endParaRPr lang="en-US" altLang="zh-CN" sz="2400" dirty="0">
              <a:latin typeface="Times New Roman" panose="02020603050405020304" pitchFamily="18" charset="0"/>
              <a:cs typeface="Times New Roman" panose="02020603050405020304" pitchFamily="18" charset="0"/>
            </a:endParaRPr>
          </a:p>
          <a:p>
            <a:pPr marL="0" lvl="0" indent="0" algn="just">
              <a:lnSpc>
                <a:spcPct val="125000"/>
              </a:lnSpc>
              <a:spcBef>
                <a:spcPts val="0"/>
              </a:spcBef>
              <a:buClr>
                <a:srgbClr val="FF0000"/>
              </a:buClr>
              <a:buNone/>
            </a:pPr>
            <a:r>
              <a:rPr lang="en-US" altLang="zh-CN" sz="2000" dirty="0">
                <a:latin typeface="Times New Roman" panose="02020603050405020304" pitchFamily="18" charset="0"/>
                <a:cs typeface="Times New Roman" panose="02020603050405020304" pitchFamily="18" charset="0"/>
              </a:rPr>
              <a:t>Figure 8.4: Optimization based on local downhill moves can fail if the local surface does not point toward the global solution. Here we provide an example of how this can occur, even if there are no saddle points and no local minima. This example cost function contains only asymptotes toward low values, not minima. The main cause of difficulty in this case is being initialized on the wrong side of the “mountain” and not being able to traverse it. In higher dimensional space, learning algorithms can often circumnavigate such mountains but the trajectory associated with doing so may be long and result in excessive training time, as illustrated in Fig. 8.2.</a:t>
            </a:r>
          </a:p>
        </p:txBody>
      </p:sp>
      <p:sp>
        <p:nvSpPr>
          <p:cNvPr id="2" name="标题 1"/>
          <p:cNvSpPr>
            <a:spLocks noGrp="1"/>
          </p:cNvSpPr>
          <p:nvPr>
            <p:ph type="title"/>
          </p:nvPr>
        </p:nvSpPr>
        <p:spPr>
          <a:xfrm>
            <a:off x="387439" y="133306"/>
            <a:ext cx="11235810"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rPr>
              <a:t>8.2.7 Poor Correspondence between Local and Global Structure</a:t>
            </a:r>
          </a:p>
        </p:txBody>
      </p:sp>
      <p:pic>
        <p:nvPicPr>
          <p:cNvPr id="5" name="图片 4"/>
          <p:cNvPicPr>
            <a:picLocks noChangeAspect="1"/>
          </p:cNvPicPr>
          <p:nvPr/>
        </p:nvPicPr>
        <p:blipFill>
          <a:blip r:embed="rId3"/>
          <a:stretch>
            <a:fillRect/>
          </a:stretch>
        </p:blipFill>
        <p:spPr>
          <a:xfrm>
            <a:off x="2959417" y="844834"/>
            <a:ext cx="5314315" cy="27628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
        <p:nvSpPr>
          <p:cNvPr id="3" name="内容占位符 2"/>
          <p:cNvSpPr>
            <a:spLocks noGrp="1"/>
          </p:cNvSpPr>
          <p:nvPr>
            <p:ph idx="1"/>
          </p:nvPr>
        </p:nvSpPr>
        <p:spPr>
          <a:xfrm>
            <a:off x="387439" y="1043188"/>
            <a:ext cx="11409609" cy="5702795"/>
          </a:xfrm>
        </p:spPr>
        <p:txBody>
          <a:bodyPr>
            <a:normAutofit fontScale="97500" lnSpcReduction="10000"/>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Gradient descent and essentially all learning algorithms that are effective for training neural networks are based on making small, local moves. The previous sections have primarily focused on how the correct direction of these local moves can be difficult to compute. We may be able to compute some properties of the objective function, such as its gradient, only approximately, with bias or variance in our estimate of the correct direction. In these cases, local descent may or may not define a reasonably short path to a valid solution, but we are not actually able to follow the local descent path. The objective function may have issues such as poor conditioning or discontinuous gradients, causing the region where the gradient provides a good model of the objective function to be very small. In these cases, local descent with steps of size s may define a reasonably short path to the solution, but we are only able to compute the local descent direction with steps of size             .</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A45D189-135A-4E31-B4C6-5EC08E91C588}"/>
              </a:ext>
            </a:extLst>
          </p:cNvPr>
          <p:cNvPicPr>
            <a:picLocks noChangeAspect="1"/>
          </p:cNvPicPr>
          <p:nvPr/>
        </p:nvPicPr>
        <p:blipFill>
          <a:blip r:embed="rId3"/>
          <a:stretch>
            <a:fillRect/>
          </a:stretch>
        </p:blipFill>
        <p:spPr>
          <a:xfrm>
            <a:off x="7283393" y="5958840"/>
            <a:ext cx="976854" cy="372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Optimization algorithms used for training of deep models differ from traditional optimization algorithms in several ways. Machine learning usually acts indirectly. In most machine learning scenarios, we care about some performance measure </a:t>
            </a:r>
            <a:r>
              <a:rPr lang="en-US" altLang="zh-CN" i="1" dirty="0"/>
              <a:t>P</a:t>
            </a:r>
            <a:r>
              <a:rPr lang="en-US" altLang="zh-CN" dirty="0"/>
              <a:t>, that is defined with respect to the test set and may also be intractable. We therefore optimize </a:t>
            </a:r>
            <a:r>
              <a:rPr lang="en-US" altLang="zh-CN" i="1" dirty="0"/>
              <a:t>P </a:t>
            </a:r>
            <a:r>
              <a:rPr lang="en-US" altLang="zh-CN" dirty="0"/>
              <a:t>only indirectly. We reduce a different cost function </a:t>
            </a:r>
            <a:r>
              <a:rPr lang="en-US" altLang="zh-CN" i="1" dirty="0"/>
              <a:t>J</a:t>
            </a:r>
            <a:r>
              <a:rPr lang="en-US" altLang="zh-CN" dirty="0"/>
              <a:t>(</a:t>
            </a:r>
            <a:r>
              <a:rPr lang="en-US" altLang="zh-CN" b="1" i="1" dirty="0"/>
              <a:t>θ</a:t>
            </a:r>
            <a:r>
              <a:rPr lang="en-US" altLang="zh-CN" dirty="0"/>
              <a:t>) in the hope that doing so will improve </a:t>
            </a:r>
            <a:r>
              <a:rPr lang="en-US" altLang="zh-CN" i="1" dirty="0"/>
              <a:t>P </a:t>
            </a:r>
            <a:r>
              <a:rPr lang="en-US" altLang="zh-CN" dirty="0"/>
              <a:t>. This is in contrast to pure optimization, where minimizing </a:t>
            </a:r>
            <a:r>
              <a:rPr lang="en-US" altLang="zh-CN" i="1" dirty="0"/>
              <a:t>J </a:t>
            </a:r>
            <a:r>
              <a:rPr lang="en-US" altLang="zh-CN" dirty="0"/>
              <a:t>is a goal in and of itself. Optimization algorithms for training deep models also typically include some specialization on the specific structure of machine learning objective functions.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002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In these cases, local descent may or may not define a path to the solution, but the path contains many steps, so following the path incurs a high computational cost. Sometimes local information provides us no guide, when the function has a wide flat region, or if we manage to land exactly on a critical point (usually this latter scenario only happens to methods that solve explicitly for critical points, such as Newton’s method). In these cases, local descent does not define a path to a solution at all. In other cases, local moves can be too greedy and lead us along a path that moves downhill but away from any solution, as in Fig. </a:t>
            </a:r>
            <a:r>
              <a:rPr lang="en-US" altLang="zh-CN" sz="2600" dirty="0">
                <a:solidFill>
                  <a:srgbClr val="FF0000"/>
                </a:solidFill>
                <a:latin typeface="Times New Roman" panose="02020603050405020304" pitchFamily="18" charset="0"/>
                <a:cs typeface="Times New Roman" panose="02020603050405020304" pitchFamily="18" charset="0"/>
              </a:rPr>
              <a:t>8.4</a:t>
            </a:r>
            <a:r>
              <a:rPr lang="en-US" altLang="zh-CN" sz="2600" dirty="0">
                <a:latin typeface="Times New Roman" panose="02020603050405020304" pitchFamily="18" charset="0"/>
                <a:cs typeface="Times New Roman" panose="02020603050405020304" pitchFamily="18" charset="0"/>
              </a:rPr>
              <a:t>, or along an unnecessarily long trajectory to the solution, as in Fig. </a:t>
            </a:r>
            <a:r>
              <a:rPr lang="en-US" altLang="zh-CN" sz="2600" dirty="0">
                <a:solidFill>
                  <a:srgbClr val="FF0000"/>
                </a:solidFill>
                <a:latin typeface="Times New Roman" panose="02020603050405020304" pitchFamily="18" charset="0"/>
                <a:cs typeface="Times New Roman" panose="02020603050405020304" pitchFamily="18" charset="0"/>
              </a:rPr>
              <a:t>8.2</a:t>
            </a:r>
            <a:r>
              <a:rPr lang="en-US" altLang="zh-CN" sz="2600" dirty="0">
                <a:latin typeface="Times New Roman" panose="02020603050405020304" pitchFamily="18" charset="0"/>
                <a:cs typeface="Times New Roman" panose="02020603050405020304" pitchFamily="18" charset="0"/>
              </a:rPr>
              <a:t>. Currently, we do not understand which of these problems are most relevant to making neural network optimization difficult, and this is an active area of research.</a:t>
            </a:r>
          </a:p>
        </p:txBody>
      </p:sp>
      <p:sp>
        <p:nvSpPr>
          <p:cNvPr id="2" name="标题 1"/>
          <p:cNvSpPr>
            <a:spLocks noGrp="1"/>
          </p:cNvSpPr>
          <p:nvPr>
            <p:ph type="title"/>
          </p:nvPr>
        </p:nvSpPr>
        <p:spPr>
          <a:xfrm>
            <a:off x="387438" y="133306"/>
            <a:ext cx="11409609"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lvl="0" indent="0" algn="just">
              <a:lnSpc>
                <a:spcPct val="125000"/>
              </a:lnSpc>
              <a:spcBef>
                <a:spcPts val="0"/>
              </a:spcBef>
              <a:buClr>
                <a:srgbClr val="FF0000"/>
              </a:buClr>
              <a:buNone/>
            </a:pPr>
            <a:r>
              <a:rPr lang="en-US" altLang="zh-CN" dirty="0"/>
              <a:t>        </a:t>
            </a:r>
            <a:r>
              <a:rPr lang="en-US" altLang="zh-CN" sz="2600" dirty="0">
                <a:latin typeface="Times New Roman" panose="02020603050405020304" pitchFamily="18" charset="0"/>
                <a:cs typeface="Times New Roman" panose="02020603050405020304" pitchFamily="18" charset="0"/>
              </a:rPr>
              <a:t>Regardless of which of these problems are most significant, all of them might be avoided if there exists a region of space connected reasonably directly to a solution by a path that local descent can follow, and if we are able to initialize learning within that well-behaved region. This last view suggests research into choosing good initial points for traditional optimization algorithms to use.</a:t>
            </a:r>
          </a:p>
        </p:txBody>
      </p:sp>
      <p:sp>
        <p:nvSpPr>
          <p:cNvPr id="2" name="标题 1"/>
          <p:cNvSpPr>
            <a:spLocks noGrp="1"/>
          </p:cNvSpPr>
          <p:nvPr>
            <p:ph type="title"/>
          </p:nvPr>
        </p:nvSpPr>
        <p:spPr>
          <a:xfrm>
            <a:off x="387439" y="133306"/>
            <a:ext cx="11409608" cy="729579"/>
          </a:xfrm>
        </p:spPr>
        <p:txBody>
          <a:bodyPr>
            <a:normAutofit fontScale="90000"/>
          </a:bodyPr>
          <a:lstStyle/>
          <a:p>
            <a:r>
              <a:rPr lang="en-US" altLang="zh-CN" sz="3600" dirty="0">
                <a:latin typeface="Times New Roman" panose="02020603050405020304" pitchFamily="18" charset="0"/>
                <a:cs typeface="Times New Roman" panose="02020603050405020304" pitchFamily="18" charset="0"/>
                <a:sym typeface="+mn-ea"/>
              </a:rPr>
              <a:t>8.2.7 Poor Correspondence between Local and Global Structure</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rPr>
              <a:t>Several theoretical results show that there are limits on the performance of any optimization algorithm we might design for neural networks</a:t>
            </a:r>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Blum and </a:t>
            </a:r>
            <a:r>
              <a:rPr lang="en-US" altLang="zh-CN" dirty="0" err="1">
                <a:solidFill>
                  <a:srgbClr val="00FF00"/>
                </a:solidFill>
                <a:latin typeface="Times New Roman" panose="02020603050405020304" pitchFamily="18" charset="0"/>
                <a:cs typeface="Times New Roman" panose="02020603050405020304" pitchFamily="18" charset="0"/>
              </a:rPr>
              <a:t>Rivest</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1992</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Judd</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1989</a:t>
            </a:r>
            <a:r>
              <a:rPr lang="en-US" altLang="zh-CN" dirty="0">
                <a:latin typeface="Times New Roman" panose="02020603050405020304" pitchFamily="18" charset="0"/>
                <a:cs typeface="Times New Roman" panose="02020603050405020304" pitchFamily="18" charset="0"/>
              </a:rPr>
              <a:t>; </a:t>
            </a:r>
            <a:r>
              <a:rPr lang="en-US" altLang="zh-CN" dirty="0">
                <a:solidFill>
                  <a:srgbClr val="00FF00"/>
                </a:solidFill>
                <a:latin typeface="Times New Roman" panose="02020603050405020304" pitchFamily="18" charset="0"/>
                <a:cs typeface="Times New Roman" panose="02020603050405020304" pitchFamily="18" charset="0"/>
              </a:rPr>
              <a:t>Wolpert and </a:t>
            </a:r>
            <a:r>
              <a:rPr lang="en-US" altLang="zh-CN" dirty="0" err="1">
                <a:solidFill>
                  <a:srgbClr val="00FF00"/>
                </a:solidFill>
                <a:latin typeface="Times New Roman" panose="02020603050405020304" pitchFamily="18" charset="0"/>
                <a:cs typeface="Times New Roman" panose="02020603050405020304" pitchFamily="18" charset="0"/>
              </a:rPr>
              <a:t>MacReady</a:t>
            </a:r>
            <a:r>
              <a:rPr lang="en-US" altLang="zh-CN" dirty="0">
                <a:latin typeface="Times New Roman" panose="02020603050405020304" pitchFamily="18" charset="0"/>
                <a:cs typeface="Times New Roman" panose="02020603050405020304" pitchFamily="18" charset="0"/>
              </a:rPr>
              <a:t>,</a:t>
            </a:r>
            <a:r>
              <a:rPr lang="en-US" altLang="zh-CN" dirty="0">
                <a:solidFill>
                  <a:srgbClr val="00FF00"/>
                </a:solidFill>
                <a:latin typeface="Times New Roman" panose="02020603050405020304" pitchFamily="18" charset="0"/>
                <a:cs typeface="Times New Roman" panose="02020603050405020304" pitchFamily="18" charset="0"/>
              </a:rPr>
              <a:t> 1997</a:t>
            </a:r>
            <a:r>
              <a:rPr lang="en-US" altLang="zh-CN" dirty="0">
                <a:latin typeface="Times New Roman" panose="02020603050405020304" pitchFamily="18" charset="0"/>
                <a:cs typeface="Times New Roman" panose="02020603050405020304" pitchFamily="18" charset="0"/>
              </a:rPr>
              <a:t>). Typically these results have little bearing on the use of neural networks in practice. </a:t>
            </a:r>
          </a:p>
          <a:p>
            <a:pPr marL="0" lvl="0" indent="0" algn="just">
              <a:lnSpc>
                <a:spcPct val="125000"/>
              </a:lnSpc>
              <a:spcBef>
                <a:spcPts val="0"/>
              </a:spcBef>
              <a:buClr>
                <a:srgbClr val="FF0000"/>
              </a:buClr>
              <a:buNone/>
            </a:pPr>
            <a:r>
              <a:rPr lang="en-US" altLang="zh-CN" dirty="0"/>
              <a:t>        </a:t>
            </a:r>
            <a:r>
              <a:rPr lang="en-US" altLang="zh-CN" dirty="0">
                <a:latin typeface="Times New Roman" panose="02020603050405020304" pitchFamily="18" charset="0"/>
                <a:cs typeface="Times New Roman" panose="02020603050405020304" pitchFamily="18" charset="0"/>
              </a:rPr>
              <a:t>Some theoretical results apply only to the case where the units of a neural network output discrete values. However, most neural network units output smoothly increasing values that make optimization via local search feasible. Some theoretical results show that there exist problem classes that are intractable, but it can be difficult to tell whether a particular problem falls into that class. </a:t>
            </a:r>
          </a:p>
        </p:txBody>
      </p:sp>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8.2.8 Theoretical Limits of Optimization</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0">
              <a:spcBef>
                <a:spcPts val="0"/>
              </a:spcBef>
              <a:buClr>
                <a:srgbClr val="FF0000"/>
              </a:buClr>
            </a:pPr>
            <a:r>
              <a:rPr lang="en-US" altLang="zh-CN" dirty="0"/>
              <a:t>Other results show that finding a solution for a network of a given size is intractable, but in practice we can find a solution easily by using a larger network for which many more parameter settings correspond to an acceptable solution. </a:t>
            </a:r>
            <a:r>
              <a:rPr lang="en-US" altLang="zh-CN" dirty="0">
                <a:latin typeface="Times New Roman" panose="02020603050405020304" pitchFamily="18" charset="0"/>
                <a:cs typeface="Times New Roman" panose="02020603050405020304" pitchFamily="18" charset="0"/>
              </a:rPr>
              <a:t>Moreover, in the context of neural network training, we usually do not care about finding the exact minimum of a function, but only in reducing its value sufficiently to obtain good generalization error. Theoretical analysis of whether an optimization algorithm can accomplish this goal is extremely difficult. Developing more realistic bounds on the performance of optimization algorithms therefore remains an important goal for machine learning research.</a:t>
            </a:r>
          </a:p>
        </p:txBody>
      </p:sp>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8.2.8 Theoretical Limits of Optimization</a:t>
            </a:r>
            <a:endParaRPr lang="zh-CN" altLang="en-US" sz="3600" dirty="0">
              <a:latin typeface="Times New Roman" panose="02020603050405020304" pitchFamily="18" charset="0"/>
              <a:cs typeface="Times New Roman" panose="02020603050405020304" pitchFamily="18" charset="0"/>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Dehao Song</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250678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sym typeface="+mn-ea"/>
              </a:rPr>
              <a:t>8.3 Basic Algorithms</a:t>
            </a:r>
            <a:endParaRPr lang="en-US" altLang="zh-CN" sz="3600" dirty="0">
              <a:latin typeface="Times New Roman" panose="02020603050405020304" pitchFamily="18" charset="0"/>
              <a:cs typeface="Times New Roman" panose="02020603050405020304" pitchFamily="18" charset="0"/>
              <a:sym typeface="+mn-ea"/>
            </a:endParaRPr>
          </a:p>
          <a:p>
            <a:endParaRPr lang="en-US" altLang="zh-CN" sz="3600" dirty="0"/>
          </a:p>
        </p:txBody>
      </p:sp>
      <p:sp>
        <p:nvSpPr>
          <p:cNvPr id="9" name="文本框 8">
            <a:extLst>
              <a:ext uri="{FF2B5EF4-FFF2-40B4-BE49-F238E27FC236}">
                <a16:creationId xmlns:a16="http://schemas.microsoft.com/office/drawing/2014/main" id="{41B9F77E-CF69-4813-AC2E-33BDC1504E84}"/>
              </a:ext>
            </a:extLst>
          </p:cNvPr>
          <p:cNvSpPr txBox="1"/>
          <p:nvPr/>
        </p:nvSpPr>
        <p:spPr>
          <a:xfrm>
            <a:off x="0" y="447697"/>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 Basic Algorithms</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have previously introduced the gradient descent (Sec. </a:t>
            </a:r>
            <a:r>
              <a:rPr lang="en-US" altLang="zh-CN" sz="2600" dirty="0">
                <a:solidFill>
                  <a:srgbClr val="FF0000"/>
                </a:solidFill>
                <a:latin typeface="Times New Roman" panose="02020603050405020304" pitchFamily="18" charset="0"/>
                <a:cs typeface="Times New Roman" panose="02020603050405020304" pitchFamily="18" charset="0"/>
                <a:sym typeface="+mn-ea"/>
              </a:rPr>
              <a:t>4.3</a:t>
            </a:r>
            <a:r>
              <a:rPr lang="en-US" altLang="zh-CN" sz="2600" dirty="0">
                <a:latin typeface="Times New Roman" panose="02020603050405020304" pitchFamily="18" charset="0"/>
                <a:cs typeface="Times New Roman" panose="02020603050405020304" pitchFamily="18" charset="0"/>
                <a:sym typeface="+mn-ea"/>
              </a:rPr>
              <a:t>) algorithm that follows the gradient of an entire training set downhill. This may be accelerated considerably by using stochastic gradient descent to follow the gradient of randomly selected minibatches downhill, as discussed in Sec. </a:t>
            </a:r>
            <a:r>
              <a:rPr lang="en-US" altLang="zh-CN" sz="2600" dirty="0">
                <a:solidFill>
                  <a:srgbClr val="FF0000"/>
                </a:solidFill>
                <a:latin typeface="Times New Roman" panose="02020603050405020304" pitchFamily="18" charset="0"/>
                <a:cs typeface="Times New Roman" panose="02020603050405020304" pitchFamily="18" charset="0"/>
                <a:sym typeface="+mn-ea"/>
              </a:rPr>
              <a:t>5.9 </a:t>
            </a:r>
            <a:r>
              <a:rPr lang="en-US" altLang="zh-CN" sz="2600" dirty="0">
                <a:latin typeface="Times New Roman" panose="02020603050405020304" pitchFamily="18" charset="0"/>
                <a:cs typeface="Times New Roman" panose="02020603050405020304" pitchFamily="18" charset="0"/>
                <a:sym typeface="+mn-ea"/>
              </a:rPr>
              <a:t>and Sec. </a:t>
            </a:r>
            <a:r>
              <a:rPr lang="en-US" altLang="zh-CN" sz="2600" dirty="0">
                <a:solidFill>
                  <a:srgbClr val="FF0000"/>
                </a:solidFill>
                <a:latin typeface="Times New Roman" panose="02020603050405020304" pitchFamily="18" charset="0"/>
                <a:cs typeface="Times New Roman" panose="02020603050405020304" pitchFamily="18" charset="0"/>
                <a:sym typeface="+mn-ea"/>
              </a:rPr>
              <a:t>8.1.3</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97460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Stochastic gradient descent (SGD) and its variants are probably the most used optimization algorithms for machine learning in general and for deep learning in particular. As discussed in Sec. </a:t>
            </a:r>
            <a:r>
              <a:rPr lang="en-US" altLang="zh-CN" sz="2400" dirty="0">
                <a:solidFill>
                  <a:srgbClr val="FF0000"/>
                </a:solidFill>
                <a:latin typeface="Times New Roman" panose="02020603050405020304" pitchFamily="18" charset="0"/>
                <a:cs typeface="Times New Roman" panose="02020603050405020304" pitchFamily="18" charset="0"/>
              </a:rPr>
              <a:t>8.1.3</a:t>
            </a:r>
            <a:r>
              <a:rPr lang="en-US" altLang="zh-CN" sz="2400" dirty="0">
                <a:latin typeface="Times New Roman" panose="02020603050405020304" pitchFamily="18" charset="0"/>
                <a:cs typeface="Times New Roman" panose="02020603050405020304" pitchFamily="18" charset="0"/>
              </a:rPr>
              <a:t>, it is possible to obtain an unbiased estimate of the gradient by taking the average gradient on a minibatch of m examples drawn </a:t>
            </a:r>
            <a:r>
              <a:rPr lang="en-US" altLang="zh-CN" sz="2400" dirty="0" err="1">
                <a:latin typeface="Times New Roman" panose="02020603050405020304" pitchFamily="18" charset="0"/>
                <a:cs typeface="Times New Roman" panose="02020603050405020304" pitchFamily="18" charset="0"/>
              </a:rPr>
              <a:t>i.i.d</a:t>
            </a:r>
            <a:r>
              <a:rPr lang="en-US" altLang="zh-CN" sz="2400" dirty="0">
                <a:latin typeface="Times New Roman" panose="02020603050405020304" pitchFamily="18" charset="0"/>
                <a:cs typeface="Times New Roman" panose="02020603050405020304" pitchFamily="18" charset="0"/>
              </a:rPr>
              <a:t> from the data generating distribution. Algorithm </a:t>
            </a:r>
            <a:r>
              <a:rPr lang="en-US" altLang="zh-CN" sz="2400" dirty="0">
                <a:solidFill>
                  <a:srgbClr val="FF0000"/>
                </a:solidFill>
                <a:latin typeface="Times New Roman" panose="02020603050405020304" pitchFamily="18" charset="0"/>
                <a:cs typeface="Times New Roman" panose="02020603050405020304" pitchFamily="18" charset="0"/>
              </a:rPr>
              <a:t>8.1</a:t>
            </a:r>
            <a:r>
              <a:rPr lang="en-US" altLang="zh-CN" sz="2400" dirty="0">
                <a:latin typeface="Times New Roman" panose="02020603050405020304" pitchFamily="18" charset="0"/>
                <a:cs typeface="Times New Roman" panose="02020603050405020304" pitchFamily="18" charset="0"/>
              </a:rPr>
              <a:t> shows how to follow this estimate of the gradient downhill.</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2134685" y="3541496"/>
            <a:ext cx="8176895" cy="267861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A crucial parameter for the SGD algorithm is the learning rate. Previously, we have described SGD as using a fixed learning rate s. In practice, it is necessary to gradually decrease the learning rate over time, so we now denote the learning rate at iteration k as sk. </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This is because the SGD gradient estimator introduces a source of noise (the random sampling of m training examples) that does not vanish even when we arrive at a minimum. By comparison, the true gradient of the total cost function becomes small and then 0 when we approach and reach a minimum using batch gradient descent, so batch gradient descent can use a fixed learning rate.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1606550" y="2705735"/>
            <a:ext cx="1097280" cy="3308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A sufficient condition to guarantee convergence of SGD is that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In practice, it is common to decay the learning rate linearly until iteration τ:</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with    </a:t>
            </a: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After iteration τ , it is common to leave      constant.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840740" y="1621155"/>
            <a:ext cx="10784840" cy="960120"/>
          </a:xfrm>
          <a:prstGeom prst="rect">
            <a:avLst/>
          </a:prstGeom>
        </p:spPr>
      </p:pic>
      <p:pic>
        <p:nvPicPr>
          <p:cNvPr id="6" name="图片 5"/>
          <p:cNvPicPr>
            <a:picLocks noChangeAspect="1"/>
          </p:cNvPicPr>
          <p:nvPr/>
        </p:nvPicPr>
        <p:blipFill>
          <a:blip r:embed="rId4"/>
          <a:stretch>
            <a:fillRect/>
          </a:stretch>
        </p:blipFill>
        <p:spPr>
          <a:xfrm>
            <a:off x="179705" y="2581275"/>
            <a:ext cx="11423650" cy="1261745"/>
          </a:xfrm>
          <a:prstGeom prst="rect">
            <a:avLst/>
          </a:prstGeom>
        </p:spPr>
      </p:pic>
      <p:pic>
        <p:nvPicPr>
          <p:cNvPr id="8" name="图片 7"/>
          <p:cNvPicPr>
            <a:picLocks noChangeAspect="1"/>
          </p:cNvPicPr>
          <p:nvPr/>
        </p:nvPicPr>
        <p:blipFill>
          <a:blip r:embed="rId5"/>
          <a:stretch>
            <a:fillRect/>
          </a:stretch>
        </p:blipFill>
        <p:spPr>
          <a:xfrm>
            <a:off x="514350" y="4681855"/>
            <a:ext cx="10621645" cy="671830"/>
          </a:xfrm>
          <a:prstGeom prst="rect">
            <a:avLst/>
          </a:prstGeom>
        </p:spPr>
      </p:pic>
      <p:pic>
        <p:nvPicPr>
          <p:cNvPr id="12" name="图片 11"/>
          <p:cNvPicPr>
            <a:picLocks noChangeAspect="1"/>
          </p:cNvPicPr>
          <p:nvPr/>
        </p:nvPicPr>
        <p:blipFill>
          <a:blip r:embed="rId6"/>
          <a:stretch>
            <a:fillRect/>
          </a:stretch>
        </p:blipFill>
        <p:spPr>
          <a:xfrm>
            <a:off x="7661323" y="5683339"/>
            <a:ext cx="226695" cy="243840"/>
          </a:xfrm>
          <a:prstGeom prst="rect">
            <a:avLst/>
          </a:prstGeom>
        </p:spPr>
      </p:pic>
      <p:pic>
        <p:nvPicPr>
          <p:cNvPr id="7" name="图片 6">
            <a:extLst>
              <a:ext uri="{FF2B5EF4-FFF2-40B4-BE49-F238E27FC236}">
                <a16:creationId xmlns:a16="http://schemas.microsoft.com/office/drawing/2014/main" id="{ACECE4BB-CD54-4FBF-A42A-D4A23C7F5E28}"/>
              </a:ext>
            </a:extLst>
          </p:cNvPr>
          <p:cNvPicPr>
            <a:picLocks noChangeAspect="1"/>
          </p:cNvPicPr>
          <p:nvPr/>
        </p:nvPicPr>
        <p:blipFill>
          <a:blip r:embed="rId7"/>
          <a:stretch>
            <a:fillRect/>
          </a:stretch>
        </p:blipFill>
        <p:spPr>
          <a:xfrm>
            <a:off x="1200514" y="5471257"/>
            <a:ext cx="825378" cy="5714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r>
              <a:rPr lang="en-US" altLang="zh-CN" dirty="0"/>
              <a:t>The learning rate may be chosen by trial and error, but it is usually best  to choose it by monitoring learning curves that plot the objective function as a  function of time. This is more of an art than a science, and most guidance on this  subject should be regarded with some skepticism. When using the linear schedule,  the parameters to choose are        </a:t>
            </a:r>
            <a:r>
              <a:rPr lang="en-US" altLang="zh-CN" i="1" dirty="0"/>
              <a:t>                 </a:t>
            </a:r>
            <a:r>
              <a:rPr lang="en-US" altLang="zh-CN" dirty="0"/>
              <a:t>. Usually </a:t>
            </a:r>
            <a:r>
              <a:rPr lang="en-US" altLang="zh-CN" i="1" dirty="0"/>
              <a:t>τ </a:t>
            </a:r>
            <a:r>
              <a:rPr lang="en-US" altLang="zh-CN" dirty="0"/>
              <a:t>may be set to the number of  iterations required to make a few hundred passes through the training set. Usually  </a:t>
            </a:r>
            <a:r>
              <a:rPr lang="en-US" altLang="zh-CN" i="1" dirty="0"/>
              <a:t>     </a:t>
            </a:r>
            <a:r>
              <a:rPr lang="en-US" altLang="zh-CN" dirty="0"/>
              <a:t>should be set to roughly 1% the value of </a:t>
            </a:r>
            <a:r>
              <a:rPr lang="en-US" altLang="zh-CN" i="1" dirty="0"/>
              <a:t>     </a:t>
            </a:r>
            <a:r>
              <a:rPr lang="en-US" altLang="zh-CN" dirty="0"/>
              <a:t>. The main question is how to set </a:t>
            </a:r>
            <a:r>
              <a:rPr lang="en-US" altLang="zh-CN" i="1" dirty="0"/>
              <a:t>    </a:t>
            </a:r>
            <a:r>
              <a:rPr lang="en-US" altLang="zh-CN" dirty="0"/>
              <a:t>.</a:t>
            </a: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a:extLst>
              <a:ext uri="{FF2B5EF4-FFF2-40B4-BE49-F238E27FC236}">
                <a16:creationId xmlns:a16="http://schemas.microsoft.com/office/drawing/2014/main" id="{F7EDC41F-BACA-49DB-B36C-F5F1109EBB8C}"/>
              </a:ext>
            </a:extLst>
          </p:cNvPr>
          <p:cNvPicPr>
            <a:picLocks noChangeAspect="1"/>
          </p:cNvPicPr>
          <p:nvPr/>
        </p:nvPicPr>
        <p:blipFill>
          <a:blip r:embed="rId3"/>
          <a:stretch>
            <a:fillRect/>
          </a:stretch>
        </p:blipFill>
        <p:spPr>
          <a:xfrm>
            <a:off x="2012867" y="3218863"/>
            <a:ext cx="1830127" cy="305021"/>
          </a:xfrm>
          <a:prstGeom prst="rect">
            <a:avLst/>
          </a:prstGeom>
        </p:spPr>
      </p:pic>
      <p:pic>
        <p:nvPicPr>
          <p:cNvPr id="7" name="图片 6">
            <a:extLst>
              <a:ext uri="{FF2B5EF4-FFF2-40B4-BE49-F238E27FC236}">
                <a16:creationId xmlns:a16="http://schemas.microsoft.com/office/drawing/2014/main" id="{50DE115F-A746-48A3-8BA5-D6EAE3D7DF07}"/>
              </a:ext>
            </a:extLst>
          </p:cNvPr>
          <p:cNvPicPr>
            <a:picLocks noChangeAspect="1"/>
          </p:cNvPicPr>
          <p:nvPr/>
        </p:nvPicPr>
        <p:blipFill>
          <a:blip r:embed="rId4"/>
          <a:stretch>
            <a:fillRect/>
          </a:stretch>
        </p:blipFill>
        <p:spPr>
          <a:xfrm>
            <a:off x="9003538" y="3597398"/>
            <a:ext cx="504871" cy="425985"/>
          </a:xfrm>
          <a:prstGeom prst="rect">
            <a:avLst/>
          </a:prstGeom>
        </p:spPr>
      </p:pic>
      <p:pic>
        <p:nvPicPr>
          <p:cNvPr id="9" name="图片 8">
            <a:extLst>
              <a:ext uri="{FF2B5EF4-FFF2-40B4-BE49-F238E27FC236}">
                <a16:creationId xmlns:a16="http://schemas.microsoft.com/office/drawing/2014/main" id="{CC43EE60-5925-4C59-91CD-532EE18E78B7}"/>
              </a:ext>
            </a:extLst>
          </p:cNvPr>
          <p:cNvPicPr>
            <a:picLocks noChangeAspect="1"/>
          </p:cNvPicPr>
          <p:nvPr/>
        </p:nvPicPr>
        <p:blipFill>
          <a:blip r:embed="rId5"/>
          <a:stretch>
            <a:fillRect/>
          </a:stretch>
        </p:blipFill>
        <p:spPr>
          <a:xfrm>
            <a:off x="8531352" y="4148652"/>
            <a:ext cx="386405" cy="338105"/>
          </a:xfrm>
          <a:prstGeom prst="rect">
            <a:avLst/>
          </a:prstGeom>
        </p:spPr>
      </p:pic>
      <p:pic>
        <p:nvPicPr>
          <p:cNvPr id="10" name="图片 9">
            <a:extLst>
              <a:ext uri="{FF2B5EF4-FFF2-40B4-BE49-F238E27FC236}">
                <a16:creationId xmlns:a16="http://schemas.microsoft.com/office/drawing/2014/main" id="{18E9A8AE-851D-444C-9A5E-AFE5788551C4}"/>
              </a:ext>
            </a:extLst>
          </p:cNvPr>
          <p:cNvPicPr>
            <a:picLocks noChangeAspect="1"/>
          </p:cNvPicPr>
          <p:nvPr/>
        </p:nvPicPr>
        <p:blipFill>
          <a:blip r:embed="rId5"/>
          <a:stretch>
            <a:fillRect/>
          </a:stretch>
        </p:blipFill>
        <p:spPr>
          <a:xfrm>
            <a:off x="3725253" y="4150223"/>
            <a:ext cx="386405" cy="338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        Typically, the cost function can be written as an average over the training set, such as </a:t>
                </a:r>
              </a:p>
              <a:p>
                <a:pPr>
                  <a:lnSpc>
                    <a:spcPct val="125000"/>
                  </a:lnSpc>
                </a:pPr>
                <a:endParaRPr lang="en-US" altLang="zh-CN" dirty="0"/>
              </a:p>
              <a:p>
                <a:pPr>
                  <a:lnSpc>
                    <a:spcPct val="125000"/>
                  </a:lnSpc>
                </a:pPr>
                <a:r>
                  <a:rPr lang="en-US" altLang="zh-CN" dirty="0"/>
                  <a:t>where </a:t>
                </a:r>
                <a:r>
                  <a:rPr lang="en-US" altLang="zh-CN" i="1" dirty="0"/>
                  <a:t>L </a:t>
                </a:r>
                <a:r>
                  <a:rPr lang="en-US" altLang="zh-CN" dirty="0"/>
                  <a:t>is the per-example loss function, </a:t>
                </a:r>
                <a14:m>
                  <m:oMath xmlns:m="http://schemas.openxmlformats.org/officeDocument/2006/math">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zh-CN" altLang="en-US" b="1" i="1">
                        <a:latin typeface="Cambria Math" panose="02040503050406030204" pitchFamily="18" charset="0"/>
                      </a:rPr>
                      <m:t> </m:t>
                    </m:r>
                  </m:oMath>
                </a14:m>
                <a:r>
                  <a:rPr lang="en-US" altLang="zh-CN" dirty="0"/>
                  <a:t>is the predicted output when the input is </a:t>
                </a:r>
                <a:r>
                  <a:rPr lang="en-US" altLang="zh-CN" b="1" i="1" dirty="0"/>
                  <a:t>x</a:t>
                </a:r>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𝑑𝑎𝑡𝑎</m:t>
                        </m:r>
                      </m:sub>
                    </m:sSub>
                    <m:r>
                      <a:rPr lang="en-US" altLang="zh-CN" i="1">
                        <a:latin typeface="Cambria Math" panose="02040503050406030204" pitchFamily="18" charset="0"/>
                      </a:rPr>
                      <m:t> </m:t>
                    </m:r>
                  </m:oMath>
                </a14:m>
                <a:r>
                  <a:rPr lang="en-US" altLang="zh-CN" dirty="0"/>
                  <a:t>is the empirical distribution. In the supervised learning case, </a:t>
                </a:r>
                <a:r>
                  <a:rPr lang="en-US" altLang="zh-CN" i="1" dirty="0"/>
                  <a:t>y </a:t>
                </a:r>
                <a:r>
                  <a:rPr lang="en-US" altLang="zh-CN" dirty="0"/>
                  <a:t>is the target output. Throughout this chapter, we develop the unregularized supervised case, where the arguments to </a:t>
                </a:r>
                <a:r>
                  <a:rPr lang="en-US" altLang="zh-CN" i="1" dirty="0"/>
                  <a:t>L </a:t>
                </a:r>
                <a:r>
                  <a:rPr lang="en-US" altLang="zh-CN" dirty="0"/>
                  <a:t>are </a:t>
                </a:r>
                <a14:m>
                  <m:oMath xmlns:m="http://schemas.openxmlformats.org/officeDocument/2006/math">
                    <m:r>
                      <a:rPr lang="en-US" altLang="zh-CN" i="1">
                        <a:latin typeface="Cambria Math" panose="02040503050406030204" pitchFamily="18" charset="0"/>
                      </a:rPr>
                      <m:t>𝑓</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e>
                    </m:d>
                    <m:r>
                      <a:rPr lang="zh-CN" altLang="en-US" b="1" i="1">
                        <a:latin typeface="Cambria Math" panose="02040503050406030204" pitchFamily="18" charset="0"/>
                      </a:rPr>
                      <m:t> </m:t>
                    </m:r>
                  </m:oMath>
                </a14:m>
                <a:r>
                  <a:rPr lang="en-US" altLang="zh-CN" dirty="0"/>
                  <a:t>and </a:t>
                </a:r>
                <a:r>
                  <a:rPr lang="en-US" altLang="zh-CN" i="1" dirty="0"/>
                  <a:t>y</a:t>
                </a:r>
                <a:r>
                  <a:rPr lang="en-US" altLang="zh-CN" dirty="0"/>
                  <a:t>. However, it is trivial to extend this development, for example, to include </a:t>
                </a:r>
                <a:r>
                  <a:rPr lang="en-US" altLang="zh-CN" b="1" i="1" dirty="0"/>
                  <a:t>θ </a:t>
                </a:r>
                <a:r>
                  <a:rPr lang="en-US" altLang="zh-CN" dirty="0"/>
                  <a:t>or </a:t>
                </a:r>
                <a:r>
                  <a:rPr lang="en-US" altLang="zh-CN" b="1" i="1" dirty="0"/>
                  <a:t>x </a:t>
                </a:r>
                <a:r>
                  <a:rPr lang="en-US" altLang="zh-CN" dirty="0"/>
                  <a:t>as arguments, or to exclude </a:t>
                </a:r>
                <a:r>
                  <a:rPr lang="en-US" altLang="zh-CN" i="1" dirty="0"/>
                  <a:t>y </a:t>
                </a:r>
                <a:r>
                  <a:rPr lang="en-US" altLang="zh-CN" dirty="0"/>
                  <a:t>as arguments, in order to develop various forms of regularization or unsupervised learning.</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1710" b="-546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B08B8A8-2F34-43ED-9350-F5AAAA059917}"/>
              </a:ext>
            </a:extLst>
          </p:cNvPr>
          <p:cNvPicPr>
            <a:picLocks noChangeAspect="1"/>
          </p:cNvPicPr>
          <p:nvPr/>
        </p:nvPicPr>
        <p:blipFill>
          <a:blip r:embed="rId3"/>
          <a:stretch>
            <a:fillRect/>
          </a:stretch>
        </p:blipFill>
        <p:spPr>
          <a:xfrm>
            <a:off x="2740684" y="1900651"/>
            <a:ext cx="7573157" cy="723279"/>
          </a:xfrm>
          <a:prstGeom prst="rect">
            <a:avLst/>
          </a:prstGeom>
        </p:spPr>
      </p:pic>
    </p:spTree>
    <p:extLst>
      <p:ext uri="{BB962C8B-B14F-4D97-AF65-F5344CB8AC3E}">
        <p14:creationId xmlns:p14="http://schemas.microsoft.com/office/powerpoint/2010/main" val="1879630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The most important property of SGD and related minibatch or online gradient- based optimization is that computation time per update does not grow with the number of training examples. This allows convergence even when the number of training examples becomes very large. For a large enough dataset, SGD may converge to within some fixed tolerance of its final test set error before it has processed the entire training set.</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To study the convergence rate of an optimization algorithm it is common to measure the </a:t>
            </a:r>
            <a:r>
              <a:rPr lang="en-US" altLang="zh-CN" sz="2600" i="1" dirty="0">
                <a:latin typeface="Times New Roman" panose="02020603050405020304" pitchFamily="18" charset="0"/>
                <a:cs typeface="Times New Roman" panose="02020603050405020304" pitchFamily="18" charset="0"/>
                <a:sym typeface="+mn-ea"/>
              </a:rPr>
              <a:t>excess error</a:t>
            </a:r>
            <a:r>
              <a:rPr lang="en-US" altLang="zh-CN" sz="2600" dirty="0">
                <a:latin typeface="Times New Roman" panose="02020603050405020304" pitchFamily="18" charset="0"/>
                <a:cs typeface="Times New Roman" panose="02020603050405020304" pitchFamily="18" charset="0"/>
                <a:sym typeface="+mn-ea"/>
              </a:rPr>
              <a:t>                          , which is the amount that the current cost function exceeds the minimum possible cost. When SGD is applied to a convex problem, the excess error is              after k iterations, while in the strongly convex case it is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973883" y="4334654"/>
            <a:ext cx="2118360" cy="325755"/>
          </a:xfrm>
          <a:prstGeom prst="rect">
            <a:avLst/>
          </a:prstGeom>
        </p:spPr>
      </p:pic>
      <p:pic>
        <p:nvPicPr>
          <p:cNvPr id="6" name="图片 5"/>
          <p:cNvPicPr>
            <a:picLocks noChangeAspect="1"/>
          </p:cNvPicPr>
          <p:nvPr/>
        </p:nvPicPr>
        <p:blipFill>
          <a:blip r:embed="rId4"/>
          <a:stretch>
            <a:fillRect/>
          </a:stretch>
        </p:blipFill>
        <p:spPr>
          <a:xfrm>
            <a:off x="4360278" y="5183352"/>
            <a:ext cx="1000125" cy="534035"/>
          </a:xfrm>
          <a:prstGeom prst="rect">
            <a:avLst/>
          </a:prstGeom>
        </p:spPr>
      </p:pic>
      <p:pic>
        <p:nvPicPr>
          <p:cNvPr id="7" name="图片 6"/>
          <p:cNvPicPr>
            <a:picLocks noChangeAspect="1"/>
          </p:cNvPicPr>
          <p:nvPr/>
        </p:nvPicPr>
        <p:blipFill>
          <a:blip r:embed="rId5"/>
          <a:stretch>
            <a:fillRect/>
          </a:stretch>
        </p:blipFill>
        <p:spPr>
          <a:xfrm>
            <a:off x="1698625" y="5567680"/>
            <a:ext cx="966470" cy="609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lnSpcReduction="1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These bounds cannot be improved unless extra conditions are assumed. Batch gradient descent enjoys better convergence rates than stochastic gradient descent in theory. However, the </a:t>
            </a:r>
            <a:r>
              <a:rPr lang="en-US" altLang="zh-CN" sz="2600" dirty="0" err="1">
                <a:latin typeface="Times New Roman" panose="02020603050405020304" pitchFamily="18" charset="0"/>
                <a:cs typeface="Times New Roman" panose="02020603050405020304" pitchFamily="18" charset="0"/>
                <a:sym typeface="+mn-ea"/>
              </a:rPr>
              <a:t>Cramér</a:t>
            </a:r>
            <a:r>
              <a:rPr lang="en-US" altLang="zh-CN" sz="2600" dirty="0">
                <a:latin typeface="Times New Roman" panose="02020603050405020304" pitchFamily="18" charset="0"/>
                <a:cs typeface="Times New Roman" panose="02020603050405020304" pitchFamily="18" charset="0"/>
                <a:sym typeface="+mn-ea"/>
              </a:rPr>
              <a:t>-Rao bound</a:t>
            </a:r>
            <a:r>
              <a:rPr lang="en-US" altLang="zh-CN" sz="2600" dirty="0">
                <a:solidFill>
                  <a:srgbClr val="92D05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err="1">
                <a:solidFill>
                  <a:srgbClr val="00FF00"/>
                </a:solidFill>
                <a:latin typeface="Times New Roman" panose="02020603050405020304" pitchFamily="18" charset="0"/>
                <a:cs typeface="Times New Roman" panose="02020603050405020304" pitchFamily="18" charset="0"/>
                <a:sym typeface="+mn-ea"/>
              </a:rPr>
              <a:t>Cramér</a:t>
            </a:r>
            <a:r>
              <a:rPr lang="en-US" altLang="zh-CN" sz="2600" dirty="0">
                <a:solidFill>
                  <a:srgbClr val="00FF00"/>
                </a:solidFill>
                <a:latin typeface="Times New Roman" panose="02020603050405020304" pitchFamily="18" charset="0"/>
                <a:cs typeface="Times New Roman" panose="02020603050405020304" pitchFamily="18" charset="0"/>
                <a:sym typeface="+mn-ea"/>
              </a:rPr>
              <a:t>, 1946</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Rao</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1945</a:t>
            </a:r>
            <a:r>
              <a:rPr lang="en-US" altLang="zh-CN" sz="2600" dirty="0">
                <a:latin typeface="Times New Roman" panose="02020603050405020304" pitchFamily="18" charset="0"/>
                <a:cs typeface="Times New Roman" panose="02020603050405020304" pitchFamily="18" charset="0"/>
                <a:sym typeface="+mn-ea"/>
              </a:rPr>
              <a:t>) states that generalization error cannot decrease faster than .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Bottou</a:t>
            </a:r>
            <a:r>
              <a:rPr lang="en-US" altLang="zh-CN" sz="2600" dirty="0">
                <a:solidFill>
                  <a:srgbClr val="00FF00"/>
                </a:solidFill>
                <a:latin typeface="Times New Roman" panose="02020603050405020304" pitchFamily="18" charset="0"/>
                <a:cs typeface="Times New Roman" panose="02020603050405020304" pitchFamily="18" charset="0"/>
                <a:sym typeface="+mn-ea"/>
              </a:rPr>
              <a:t> and Bousquet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2008</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argue that it therefore may not be worthwhile to pursue an optimization algorithm that converges faster than        for machine learning tasks—faster convergence presumably corresponds to overfitting. Moreover, the asymptotic analysis obscures many advantages that stochastic gradient descent has after a small number of steps. With large datasets, the ability of SGD to make rapid initial progress while evaluating the gradient for only very few examples outweighs its slow asymptotic convergence.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6842125" y="2350770"/>
            <a:ext cx="966470" cy="609600"/>
          </a:xfrm>
          <a:prstGeom prst="rect">
            <a:avLst/>
          </a:prstGeom>
        </p:spPr>
      </p:pic>
      <p:pic>
        <p:nvPicPr>
          <p:cNvPr id="6" name="图片 5">
            <a:extLst>
              <a:ext uri="{FF2B5EF4-FFF2-40B4-BE49-F238E27FC236}">
                <a16:creationId xmlns:a16="http://schemas.microsoft.com/office/drawing/2014/main" id="{6F1AF658-B15C-4B62-B1F0-91DCA02CDC9B}"/>
              </a:ext>
            </a:extLst>
          </p:cNvPr>
          <p:cNvPicPr>
            <a:picLocks noChangeAspect="1"/>
          </p:cNvPicPr>
          <p:nvPr/>
        </p:nvPicPr>
        <p:blipFill>
          <a:blip r:embed="rId4"/>
          <a:stretch>
            <a:fillRect/>
          </a:stretch>
        </p:blipFill>
        <p:spPr>
          <a:xfrm>
            <a:off x="4245819" y="3400720"/>
            <a:ext cx="788095" cy="46591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8.3.1 Stochastic Gradient Descent</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Most of the algorithms described in the remainder of this chapter achieve benefits that matter in practice but are lost in the constant factors obscured by the O( 1k ) asymptotic analysis. One can also trade off the benefits of both batch and stochastic gradient descent by gradually increasing the minibatch size during the course of learning.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For more information on SGD, see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Bottou</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1998</a:t>
            </a:r>
            <a:r>
              <a:rPr lang="en-US" altLang="zh-CN" sz="2600" dirty="0">
                <a:latin typeface="Times New Roman" panose="02020603050405020304" pitchFamily="18" charset="0"/>
                <a:cs typeface="Times New Roman" panose="02020603050405020304" pitchFamily="18" charset="0"/>
                <a:sym typeface="+mn-ea"/>
              </a:rPr>
              <a: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10694035" y="1548765"/>
            <a:ext cx="1044575" cy="6108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While stochastic gradient descent remains a very popular optimization strategy, learning with it can sometimes be slow. The method of momentum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Polyak</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1964</a:t>
            </a:r>
            <a:r>
              <a:rPr lang="en-US" altLang="zh-CN" sz="2600" dirty="0">
                <a:latin typeface="Times New Roman" panose="02020603050405020304" pitchFamily="18" charset="0"/>
                <a:cs typeface="Times New Roman" panose="02020603050405020304" pitchFamily="18" charset="0"/>
                <a:sym typeface="+mn-ea"/>
              </a:rPr>
              <a:t>) is designed to accelerate learning, especially in the face of high curvature, small but consistent gradients, or noisy gradients. The momentum algorithm accumulates an exponentially decaying moving average of past gradients and continues to move in their direction. The effect of momentum is illustrated in Fig. </a:t>
            </a:r>
            <a:r>
              <a:rPr lang="en-US" altLang="zh-CN" sz="2600" dirty="0">
                <a:solidFill>
                  <a:srgbClr val="FF0000"/>
                </a:solidFill>
                <a:latin typeface="Times New Roman" panose="02020603050405020304" pitchFamily="18" charset="0"/>
                <a:cs typeface="Times New Roman" panose="02020603050405020304" pitchFamily="18" charset="0"/>
                <a:sym typeface="+mn-ea"/>
              </a:rPr>
              <a:t>8.5</a:t>
            </a:r>
            <a:r>
              <a:rPr lang="en-US" altLang="zh-CN" sz="2600" dirty="0">
                <a:latin typeface="Times New Roman" panose="02020603050405020304" pitchFamily="18" charset="0"/>
                <a:cs typeface="Times New Roman" panose="02020603050405020304" pitchFamily="18" charset="0"/>
                <a:sym typeface="+mn-ea"/>
              </a:rPr>
              <a:t>.</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Formally, the momentum algorithm introduces a variable v that plays the role of velocity—it is the direction and speed at which the parameters move through parameter space. The velocity is set to an exponentially decaying average of the negative gradient. The name momentum derives from a physical analogy, in which the negative gradient is a force moving a particle through parameter space, according to Newton’s laws of motion. Momentum in physics is mass times velocity. In the momentum learning algorithm, we assume unit mass, so the velocity vector v may also be regarded as the momentum of the particle. A hyperparameter α ∈ [0 ,1) determines how quickly the contributions of previous gradients exponentially decay.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update rule is given by:</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velocity </a:t>
            </a:r>
            <a:r>
              <a:rPr lang="en-US" altLang="zh-CN" sz="2600" b="1" i="1" dirty="0">
                <a:latin typeface="Times New Roman" panose="02020603050405020304" pitchFamily="18" charset="0"/>
                <a:cs typeface="Times New Roman" panose="02020603050405020304" pitchFamily="18" charset="0"/>
                <a:sym typeface="+mn-ea"/>
              </a:rPr>
              <a:t>v</a:t>
            </a:r>
            <a:r>
              <a:rPr lang="en-US" altLang="zh-CN" sz="2600" dirty="0">
                <a:latin typeface="Times New Roman" panose="02020603050405020304" pitchFamily="18" charset="0"/>
                <a:cs typeface="Times New Roman" panose="02020603050405020304" pitchFamily="18" charset="0"/>
                <a:sym typeface="+mn-ea"/>
              </a:rPr>
              <a:t> accumulates the gradient elements </a:t>
            </a: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larger α is relative to    , the more previous gradients affect the current direction. The SGD algorithm with momentum is given in Algorithm </a:t>
            </a:r>
            <a:r>
              <a:rPr lang="en-US" altLang="zh-CN" sz="2600" dirty="0">
                <a:solidFill>
                  <a:srgbClr val="FF0000"/>
                </a:solidFill>
                <a:latin typeface="Times New Roman" panose="02020603050405020304" pitchFamily="18" charset="0"/>
                <a:cs typeface="Times New Roman" panose="02020603050405020304" pitchFamily="18" charset="0"/>
                <a:sym typeface="+mn-ea"/>
              </a:rPr>
              <a:t>8.2</a:t>
            </a:r>
            <a:r>
              <a:rPr lang="en-US" altLang="zh-CN" sz="2600" dirty="0">
                <a:latin typeface="Times New Roman" panose="02020603050405020304" pitchFamily="18" charset="0"/>
                <a:cs typeface="Times New Roman" panose="02020603050405020304" pitchFamily="18" charset="0"/>
                <a:sym typeface="+mn-ea"/>
              </a:rPr>
              <a: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7079341" y="3507386"/>
            <a:ext cx="4641850" cy="531495"/>
          </a:xfrm>
          <a:prstGeom prst="rect">
            <a:avLst/>
          </a:prstGeom>
        </p:spPr>
      </p:pic>
      <p:pic>
        <p:nvPicPr>
          <p:cNvPr id="8" name="图片 7"/>
          <p:cNvPicPr>
            <a:picLocks noChangeAspect="1"/>
          </p:cNvPicPr>
          <p:nvPr/>
        </p:nvPicPr>
        <p:blipFill>
          <a:blip r:embed="rId4"/>
          <a:stretch>
            <a:fillRect/>
          </a:stretch>
        </p:blipFill>
        <p:spPr>
          <a:xfrm>
            <a:off x="3844925" y="4192905"/>
            <a:ext cx="213995" cy="292735"/>
          </a:xfrm>
          <a:prstGeom prst="rect">
            <a:avLst/>
          </a:prstGeom>
        </p:spPr>
      </p:pic>
      <p:pic>
        <p:nvPicPr>
          <p:cNvPr id="7" name="图片 6">
            <a:extLst>
              <a:ext uri="{FF2B5EF4-FFF2-40B4-BE49-F238E27FC236}">
                <a16:creationId xmlns:a16="http://schemas.microsoft.com/office/drawing/2014/main" id="{8CE1E870-E2DA-4FD9-BC7F-426C160091D8}"/>
              </a:ext>
            </a:extLst>
          </p:cNvPr>
          <p:cNvPicPr>
            <a:picLocks noChangeAspect="1"/>
          </p:cNvPicPr>
          <p:nvPr/>
        </p:nvPicPr>
        <p:blipFill>
          <a:blip r:embed="rId5"/>
          <a:stretch>
            <a:fillRect/>
          </a:stretch>
        </p:blipFill>
        <p:spPr>
          <a:xfrm>
            <a:off x="1634080" y="1734364"/>
            <a:ext cx="8565622" cy="159271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4279265" y="652145"/>
            <a:ext cx="7195185" cy="5553075"/>
          </a:xfrm>
        </p:spPr>
        <p:txBody>
          <a:bodyPr/>
          <a:lstStyle/>
          <a:p>
            <a:pPr marL="0" lvl="0" indent="0" algn="just">
              <a:lnSpc>
                <a:spcPct val="125000"/>
              </a:lnSpc>
              <a:spcBef>
                <a:spcPts val="0"/>
              </a:spcBef>
              <a:buClr>
                <a:srgbClr val="FF0000"/>
              </a:buClr>
              <a:buNone/>
            </a:pPr>
            <a:r>
              <a:rPr lang="en-US" altLang="zh-CN" sz="2000" dirty="0">
                <a:latin typeface="Times New Roman" panose="02020603050405020304" pitchFamily="18" charset="0"/>
                <a:cs typeface="Times New Roman" panose="02020603050405020304" pitchFamily="18" charset="0"/>
                <a:sym typeface="+mn-ea"/>
              </a:rPr>
              <a:t>Figure 8.5: Momentum aims primarily to solve two problems: poor conditioning of the Hessian matrix and variance in the stochastic gradient. Here, we illustrate how momentum overcomes the first of these two problems. The contour lines depict a quadratic loss function with a poorly conditioned Hessian matrix. The red path cutting across the contours indicates the path followed by the momentum learning rule as it minimizes this function. At each step along the way, we draw an arrow indicating the step that gradient descent would take at that point. We can see that a poorly conditioned quadratic objective looks like a long, narrow valley or canyon with steep sides. Momentum correctly traverses the canyon lengthwise, while gradient steps waste time moving back and forth across the narrow axis of the canyon. Compare also Fig. </a:t>
            </a:r>
            <a:r>
              <a:rPr lang="en-US" altLang="zh-CN" sz="2000" dirty="0">
                <a:solidFill>
                  <a:srgbClr val="FF0000"/>
                </a:solidFill>
                <a:latin typeface="Times New Roman" panose="02020603050405020304" pitchFamily="18" charset="0"/>
                <a:cs typeface="Times New Roman" panose="02020603050405020304" pitchFamily="18" charset="0"/>
                <a:sym typeface="+mn-ea"/>
              </a:rPr>
              <a:t>4.6</a:t>
            </a:r>
            <a:r>
              <a:rPr lang="en-US" altLang="zh-CN" sz="2000" dirty="0">
                <a:latin typeface="Times New Roman" panose="02020603050405020304" pitchFamily="18" charset="0"/>
                <a:cs typeface="Times New Roman" panose="02020603050405020304" pitchFamily="18" charset="0"/>
                <a:sym typeface="+mn-ea"/>
              </a:rPr>
              <a:t>, which shows the behavior of gradient descent without momentum.</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87350" y="1108075"/>
            <a:ext cx="3939457" cy="336965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Previously, the size of the step was simply the norm of the gradient multiplied by the learning rate. Now, the size of the step depends on how large and how aligned a </a:t>
            </a:r>
            <a:r>
              <a:rPr lang="en-US" altLang="zh-CN" sz="2600" b="1" dirty="0">
                <a:latin typeface="Times New Roman" panose="02020603050405020304" pitchFamily="18" charset="0"/>
                <a:cs typeface="Times New Roman" panose="02020603050405020304" pitchFamily="18" charset="0"/>
                <a:sym typeface="+mn-ea"/>
              </a:rPr>
              <a:t>sequence</a:t>
            </a:r>
            <a:r>
              <a:rPr lang="en-US" altLang="zh-CN" sz="2600" dirty="0">
                <a:latin typeface="Times New Roman" panose="02020603050405020304" pitchFamily="18" charset="0"/>
                <a:cs typeface="Times New Roman" panose="02020603050405020304" pitchFamily="18" charset="0"/>
                <a:sym typeface="+mn-ea"/>
              </a:rPr>
              <a:t> of gradients are. The step size is largest when many successive gradients point in exactly the same direction. If the momentum algorithm always observes gradient g, then it will accelerate in the direction of −g, until reaching a terminal velocity where the size of each step is</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1624965" y="3110230"/>
            <a:ext cx="278765" cy="426720"/>
          </a:xfrm>
          <a:prstGeom prst="rect">
            <a:avLst/>
          </a:prstGeom>
        </p:spPr>
      </p:pic>
      <p:pic>
        <p:nvPicPr>
          <p:cNvPr id="7" name="图片 6"/>
          <p:cNvPicPr>
            <a:picLocks noChangeAspect="1"/>
          </p:cNvPicPr>
          <p:nvPr/>
        </p:nvPicPr>
        <p:blipFill>
          <a:blip r:embed="rId3"/>
          <a:stretch>
            <a:fillRect/>
          </a:stretch>
        </p:blipFill>
        <p:spPr>
          <a:xfrm>
            <a:off x="7921625" y="3110230"/>
            <a:ext cx="278765" cy="426720"/>
          </a:xfrm>
          <a:prstGeom prst="rect">
            <a:avLst/>
          </a:prstGeom>
        </p:spPr>
      </p:pic>
      <p:pic>
        <p:nvPicPr>
          <p:cNvPr id="8" name="图片 7"/>
          <p:cNvPicPr>
            <a:picLocks noChangeAspect="1"/>
          </p:cNvPicPr>
          <p:nvPr/>
        </p:nvPicPr>
        <p:blipFill>
          <a:blip r:embed="rId4"/>
          <a:stretch>
            <a:fillRect/>
          </a:stretch>
        </p:blipFill>
        <p:spPr>
          <a:xfrm>
            <a:off x="2834005" y="4314825"/>
            <a:ext cx="6757670" cy="10623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It is thus helpful to think of the momentum hyperparameter in terms of         . For example, α = .9 corresponds to multiplying the maximum speed by 10 relative to the gradient descent algorithm. </a:t>
            </a:r>
          </a:p>
          <a:p>
            <a:pPr marL="0" lvl="0" indent="0" algn="just">
              <a:lnSpc>
                <a:spcPct val="125000"/>
              </a:lnSpc>
              <a:spcBef>
                <a:spcPts val="0"/>
              </a:spcBef>
              <a:buClr>
                <a:srgbClr val="FF0000"/>
              </a:buClr>
              <a:buNone/>
            </a:pPr>
            <a:r>
              <a:rPr lang="en-US" altLang="zh-CN" sz="2600">
                <a:latin typeface="Times New Roman" panose="02020603050405020304" pitchFamily="18" charset="0"/>
                <a:cs typeface="Times New Roman" panose="02020603050405020304" pitchFamily="18" charset="0"/>
                <a:sym typeface="+mn-ea"/>
              </a:rPr>
              <a: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10412730" y="1043305"/>
            <a:ext cx="635635" cy="5486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Common values of α used in practice include .5, .9, and .99. Like the learning rate, α may also be adapted over time. Typically it begins with a small value and is later raised. It is less important to adapt α over time than to shrink     over time.</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7" name="图片 6"/>
          <p:cNvPicPr>
            <a:picLocks noChangeAspect="1"/>
          </p:cNvPicPr>
          <p:nvPr/>
        </p:nvPicPr>
        <p:blipFill>
          <a:blip r:embed="rId3"/>
          <a:stretch>
            <a:fillRect/>
          </a:stretch>
        </p:blipFill>
        <p:spPr>
          <a:xfrm>
            <a:off x="1109345" y="2885440"/>
            <a:ext cx="9286240" cy="3441700"/>
          </a:xfrm>
          <a:prstGeom prst="rect">
            <a:avLst/>
          </a:prstGeom>
        </p:spPr>
      </p:pic>
      <p:pic>
        <p:nvPicPr>
          <p:cNvPr id="8" name="图片 7"/>
          <p:cNvPicPr>
            <a:picLocks noChangeAspect="1"/>
          </p:cNvPicPr>
          <p:nvPr/>
        </p:nvPicPr>
        <p:blipFill>
          <a:blip r:embed="rId4"/>
          <a:stretch>
            <a:fillRect/>
          </a:stretch>
        </p:blipFill>
        <p:spPr>
          <a:xfrm>
            <a:off x="9284335" y="2230120"/>
            <a:ext cx="234950" cy="321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EA3C96-53F4-452B-8019-822D3610E821}"/>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8.1 </a:t>
            </a:r>
            <a:r>
              <a:rPr lang="en-US" altLang="zh-CN" sz="3600" dirty="0"/>
              <a:t>How Learning Differs from Pure Optimization</a:t>
            </a:r>
            <a:endParaRPr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C5DEF78B-D52C-4E9E-BC98-582583A3206F}"/>
                  </a:ext>
                </a:extLst>
              </p:cNvPr>
              <p:cNvSpPr>
                <a:spLocks noGrp="1"/>
              </p:cNvSpPr>
              <p:nvPr>
                <p:ph idx="1"/>
              </p:nvPr>
            </p:nvSpPr>
            <p:spPr/>
            <p:txBody>
              <a:bodyPr>
                <a:noAutofit/>
              </a:bodyPr>
              <a:lstStyle/>
              <a:p>
                <a:pPr>
                  <a:lnSpc>
                    <a:spcPct val="125000"/>
                  </a:lnSpc>
                </a:pPr>
                <a:r>
                  <a:rPr lang="en-US" altLang="zh-CN" dirty="0"/>
                  <a:t>Eq.  </a:t>
                </a:r>
                <a:r>
                  <a:rPr lang="en-US" altLang="zh-CN" dirty="0">
                    <a:solidFill>
                      <a:srgbClr val="FF0000"/>
                    </a:solidFill>
                  </a:rPr>
                  <a:t>8.1</a:t>
                </a:r>
                <a:r>
                  <a:rPr lang="en-US" altLang="zh-CN" dirty="0"/>
                  <a:t> defines an objective function with respect to the training set. We would usually prefer to minimize the corresponding objective function where the expectation is taken across </a:t>
                </a:r>
                <a:r>
                  <a:rPr lang="en-US" altLang="zh-CN" b="1" dirty="0"/>
                  <a:t>the data generating distribution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CN" dirty="0"/>
                  <a:t>rather than just over the finite training set:</a:t>
                </a:r>
              </a:p>
              <a:p>
                <a:pPr>
                  <a:lnSpc>
                    <a:spcPct val="125000"/>
                  </a:lnSpc>
                </a:pPr>
                <a:endParaRPr lang="en-US" altLang="zh-CN" dirty="0"/>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C5DEF78B-D52C-4E9E-BC98-582583A3206F}"/>
                  </a:ext>
                </a:extLst>
              </p:cNvPr>
              <p:cNvSpPr>
                <a:spLocks noGrp="1" noRot="1" noChangeAspect="1" noMove="1" noResize="1" noEditPoints="1" noAdjustHandles="1" noChangeArrowheads="1" noChangeShapeType="1" noTextEdit="1"/>
              </p:cNvSpPr>
              <p:nvPr>
                <p:ph idx="1"/>
              </p:nvPr>
            </p:nvSpPr>
            <p:spPr>
              <a:blipFill>
                <a:blip r:embed="rId2"/>
                <a:stretch>
                  <a:fillRect l="-962" r="-96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E3C421D-19A3-40CD-9735-0C791CB5CF48}"/>
              </a:ext>
            </a:extLst>
          </p:cNvPr>
          <p:cNvPicPr>
            <a:picLocks noChangeAspect="1"/>
          </p:cNvPicPr>
          <p:nvPr/>
        </p:nvPicPr>
        <p:blipFill>
          <a:blip r:embed="rId3"/>
          <a:stretch>
            <a:fillRect/>
          </a:stretch>
        </p:blipFill>
        <p:spPr>
          <a:xfrm>
            <a:off x="1621548" y="3752227"/>
            <a:ext cx="7933270" cy="725243"/>
          </a:xfrm>
          <a:prstGeom prst="rect">
            <a:avLst/>
          </a:prstGeom>
        </p:spPr>
      </p:pic>
    </p:spTree>
    <p:extLst>
      <p:ext uri="{BB962C8B-B14F-4D97-AF65-F5344CB8AC3E}">
        <p14:creationId xmlns:p14="http://schemas.microsoft.com/office/powerpoint/2010/main" val="3936387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We can view the momentum algorithm as simulating a particle subject to continuous-time Newtonian dynamics. The physical analogy can help to build intuition for how the momentum and gradient descent algorithms behave.</a:t>
            </a:r>
          </a:p>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The position of the particle at any point in time is given by         . The particle experiences net force          . This force causes the particle to accelerate: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9198557" y="2658984"/>
            <a:ext cx="696595" cy="409575"/>
          </a:xfrm>
          <a:prstGeom prst="rect">
            <a:avLst/>
          </a:prstGeom>
        </p:spPr>
      </p:pic>
      <p:pic>
        <p:nvPicPr>
          <p:cNvPr id="7" name="图片 6"/>
          <p:cNvPicPr>
            <a:picLocks noChangeAspect="1"/>
          </p:cNvPicPr>
          <p:nvPr/>
        </p:nvPicPr>
        <p:blipFill>
          <a:blip r:embed="rId4"/>
          <a:stretch>
            <a:fillRect/>
          </a:stretch>
        </p:blipFill>
        <p:spPr>
          <a:xfrm>
            <a:off x="3313772" y="3126679"/>
            <a:ext cx="644525" cy="382905"/>
          </a:xfrm>
          <a:prstGeom prst="rect">
            <a:avLst/>
          </a:prstGeom>
        </p:spPr>
      </p:pic>
      <p:pic>
        <p:nvPicPr>
          <p:cNvPr id="8" name="图片 7"/>
          <p:cNvPicPr>
            <a:picLocks noChangeAspect="1"/>
          </p:cNvPicPr>
          <p:nvPr/>
        </p:nvPicPr>
        <p:blipFill>
          <a:blip r:embed="rId5"/>
          <a:stretch>
            <a:fillRect/>
          </a:stretch>
        </p:blipFill>
        <p:spPr>
          <a:xfrm>
            <a:off x="3046730" y="3845560"/>
            <a:ext cx="7994650" cy="10623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fontScale="92500" lnSpcReduction="200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Rather than viewing this as a second-order differential equation of the position, we can introduce the variable  v(t)  representing the velocity of the particle at time </a:t>
            </a:r>
            <a:r>
              <a:rPr lang="en-US" altLang="zh-CN" sz="2600" i="1" dirty="0">
                <a:latin typeface="Times New Roman" panose="02020603050405020304" pitchFamily="18" charset="0"/>
                <a:cs typeface="Times New Roman" panose="02020603050405020304" pitchFamily="18" charset="0"/>
                <a:sym typeface="+mn-ea"/>
              </a:rPr>
              <a:t>t</a:t>
            </a:r>
            <a:r>
              <a:rPr lang="en-US" altLang="zh-CN" sz="2600" dirty="0">
                <a:latin typeface="Times New Roman" panose="02020603050405020304" pitchFamily="18" charset="0"/>
                <a:cs typeface="Times New Roman" panose="02020603050405020304" pitchFamily="18" charset="0"/>
                <a:sym typeface="+mn-ea"/>
              </a:rPr>
              <a:t> and rewrite the Newtonian dynamics as a first-order differential equation:</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The momentum algorithm then consists of solving the differential equations via numerical simulation. A simple numerical method for solving differential equations is Euler’s method, which simply consists of simulating the dynamics defined by the equation by taking small, finite steps in the direction of each gradient.</a:t>
            </a:r>
          </a:p>
          <a:p>
            <a:pPr marL="0" lvl="0" indent="0" algn="just">
              <a:lnSpc>
                <a:spcPct val="125000"/>
              </a:lnSpc>
              <a:spcBef>
                <a:spcPts val="0"/>
              </a:spcBef>
              <a:buClr>
                <a:srgbClr val="FF0000"/>
              </a:buClr>
              <a:buNone/>
            </a:pPr>
            <a:endParaRPr lang="en-US" altLang="zh-CN" sz="2600" dirty="0">
              <a:latin typeface="Times New Roman" panose="02020603050405020304" pitchFamily="18" charset="0"/>
              <a:cs typeface="Times New Roman" panose="02020603050405020304" pitchFamily="18" charset="0"/>
              <a:sym typeface="+mn-ea"/>
            </a:endParaRP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3210900" y="1483753"/>
            <a:ext cx="668993" cy="420461"/>
          </a:xfrm>
          <a:prstGeom prst="rect">
            <a:avLst/>
          </a:prstGeom>
        </p:spPr>
      </p:pic>
      <p:pic>
        <p:nvPicPr>
          <p:cNvPr id="7" name="图片 6"/>
          <p:cNvPicPr>
            <a:picLocks noChangeAspect="1"/>
          </p:cNvPicPr>
          <p:nvPr/>
        </p:nvPicPr>
        <p:blipFill>
          <a:blip r:embed="rId4"/>
          <a:stretch>
            <a:fillRect/>
          </a:stretch>
        </p:blipFill>
        <p:spPr>
          <a:xfrm>
            <a:off x="3126105" y="2526665"/>
            <a:ext cx="7210425" cy="748665"/>
          </a:xfrm>
          <a:prstGeom prst="rect">
            <a:avLst/>
          </a:prstGeom>
        </p:spPr>
      </p:pic>
      <p:pic>
        <p:nvPicPr>
          <p:cNvPr id="8" name="图片 7"/>
          <p:cNvPicPr>
            <a:picLocks noChangeAspect="1"/>
          </p:cNvPicPr>
          <p:nvPr/>
        </p:nvPicPr>
        <p:blipFill>
          <a:blip r:embed="rId5"/>
          <a:stretch>
            <a:fillRect/>
          </a:stretch>
        </p:blipFill>
        <p:spPr>
          <a:xfrm>
            <a:off x="3126105" y="3275330"/>
            <a:ext cx="7228205" cy="8013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This explains the basic form of the momentum update, but what specifically are the forces? One force is proportional to the negative gradient of the cost function: −∇θ J(θ). This force pushes the particle downhill along the cost function surface. The gradient descent algorithm would simply take a single step based on each gradient, but the Newtonian scenario used by the momentum algorithm instead uses this force to alter the velocity of the particle. We can think of the particle as being like a hockey puck sliding down an icy surface. Whenever it descends a steep part of the surface, it gathers speed and continues sliding in that direction until it begins to go uphill again.</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476883" y="2136225"/>
            <a:ext cx="1169035" cy="38544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One other force is necessary. If the only force is the gradient of the cost function, then the particle might never come to rest. Imagine a hockey puck sliding down one side of a valley and straight up the other side, oscillating back and forth forever, assuming the ice is perfectly frictionless. To resolve this problem, we add one other force, proportional to         </a:t>
            </a:r>
            <a:r>
              <a:rPr lang="en-US" altLang="zh-CN" dirty="0">
                <a:sym typeface="+mn-ea"/>
              </a:rPr>
              <a:t> </a:t>
            </a:r>
            <a:r>
              <a:rPr lang="en-US" altLang="zh-CN" sz="2600" dirty="0">
                <a:latin typeface="Times New Roman" panose="02020603050405020304" pitchFamily="18" charset="0"/>
                <a:cs typeface="Times New Roman" panose="02020603050405020304" pitchFamily="18" charset="0"/>
                <a:sym typeface="+mn-ea"/>
              </a:rPr>
              <a:t>. In physics terminology, this force corresponds to viscous drag, as if the particle must push through a resistant medium such as syrup. This causes the particle to gradually lose energy over time and eventually converge to a local minimum.</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6" name="图片 5"/>
          <p:cNvPicPr>
            <a:picLocks noChangeAspect="1"/>
          </p:cNvPicPr>
          <p:nvPr/>
        </p:nvPicPr>
        <p:blipFill>
          <a:blip r:embed="rId3"/>
          <a:stretch>
            <a:fillRect/>
          </a:stretch>
        </p:blipFill>
        <p:spPr>
          <a:xfrm>
            <a:off x="4635487" y="3156411"/>
            <a:ext cx="763690" cy="340933"/>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91249" y="964449"/>
            <a:ext cx="11409609" cy="5133774"/>
          </a:xfrm>
        </p:spPr>
        <p:txBody>
          <a:bodyPr>
            <a:normAutofit fontScale="92500"/>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        Why do we use −v (t)  and viscous drag in particular? Part of the reason to use −v(t)   is mathematical convenience—an integer power of the velocity is easy to work with. However, other physical systems have other kinds of drag based on other integer powers of the velocity. For example, a particle traveling through the air experiences turbulent drag, with force proportional to the square of the velocity, while a particle moving along the ground experiences dry friction, with a force of constant magnitude. We can reject each of these options. Turbulent drag, proportional to the square of the velocity, becomes very weak when the velocity is small. It is not powerful enough to force the particle to come to rest. A particle with a non-zero initial velocity that experiences only the force of turbulent drag will move away from its initial position forever, with the distance from the starting point growing like O(log t).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5" name="图片 4"/>
          <p:cNvPicPr>
            <a:picLocks noChangeAspect="1"/>
          </p:cNvPicPr>
          <p:nvPr/>
        </p:nvPicPr>
        <p:blipFill>
          <a:blip r:embed="rId3"/>
          <a:stretch>
            <a:fillRect/>
          </a:stretch>
        </p:blipFill>
        <p:spPr>
          <a:xfrm>
            <a:off x="3141545" y="1069205"/>
            <a:ext cx="786484" cy="340160"/>
          </a:xfrm>
          <a:prstGeom prst="rect">
            <a:avLst/>
          </a:prstGeom>
        </p:spPr>
      </p:pic>
      <p:pic>
        <p:nvPicPr>
          <p:cNvPr id="7" name="图片 6"/>
          <p:cNvPicPr>
            <a:picLocks noChangeAspect="1"/>
          </p:cNvPicPr>
          <p:nvPr/>
        </p:nvPicPr>
        <p:blipFill>
          <a:blip r:embed="rId3"/>
          <a:stretch>
            <a:fillRect/>
          </a:stretch>
        </p:blipFill>
        <p:spPr>
          <a:xfrm>
            <a:off x="11022398" y="1101290"/>
            <a:ext cx="704546" cy="304721"/>
          </a:xfrm>
          <a:prstGeom prst="rect">
            <a:avLst/>
          </a:prstGeom>
        </p:spPr>
      </p:pic>
      <p:pic>
        <p:nvPicPr>
          <p:cNvPr id="8" name="图片 7"/>
          <p:cNvPicPr>
            <a:picLocks noChangeAspect="1"/>
          </p:cNvPicPr>
          <p:nvPr/>
        </p:nvPicPr>
        <p:blipFill>
          <a:blip r:embed="rId4"/>
          <a:stretch>
            <a:fillRect/>
          </a:stretch>
        </p:blipFill>
        <p:spPr>
          <a:xfrm>
            <a:off x="2085884" y="5558790"/>
            <a:ext cx="1167130" cy="43561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8.3.2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We must therefore use a lower power of the velocity. If we use a power of zero, representing dry friction, then the force is too strong. When the force due to the gradient of the cost function is small but non-zero, the constant force due to friction can cause the particle to come to rest before reaching a local minimum. Viscous drag avoids both of these problems—it is weak enough that the gradient can continue to cause motion until a minimum is reached, but strong enough to prevent motion if the gradient does not justify moving.</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489A385-0696-4C2B-B915-28BEDFC113E5}"/>
                  </a:ext>
                </a:extLst>
              </p:cNvPr>
              <p:cNvSpPr>
                <a:spLocks noGrp="1"/>
              </p:cNvSpPr>
              <p:nvPr>
                <p:ph idx="1"/>
              </p:nvPr>
            </p:nvSpPr>
            <p:spPr/>
            <p:txBody>
              <a:bodyPr>
                <a:normAutofit fontScale="92500" lnSpcReduction="20000"/>
              </a:bodyPr>
              <a:lstStyle/>
              <a:p>
                <a:pPr lvl="0">
                  <a:spcBef>
                    <a:spcPts val="0"/>
                  </a:spcBef>
                  <a:buClr>
                    <a:srgbClr val="FF0000"/>
                  </a:buClr>
                </a:pPr>
                <a:r>
                  <a:rPr lang="en-US" altLang="zh-CN" dirty="0">
                    <a:solidFill>
                      <a:srgbClr val="00FF00"/>
                    </a:solidFill>
                    <a:sym typeface="+mn-ea"/>
                  </a:rPr>
                  <a:t>Sutskever </a:t>
                </a:r>
                <a:r>
                  <a:rPr lang="en-US" altLang="zh-CN" i="1" dirty="0">
                    <a:solidFill>
                      <a:srgbClr val="00FF00"/>
                    </a:solidFill>
                    <a:sym typeface="+mn-ea"/>
                  </a:rPr>
                  <a:t>et al. </a:t>
                </a:r>
                <a:r>
                  <a:rPr lang="en-US" altLang="zh-CN" dirty="0">
                    <a:sym typeface="+mn-ea"/>
                  </a:rPr>
                  <a:t>(</a:t>
                </a:r>
                <a:r>
                  <a:rPr lang="en-US" altLang="zh-CN" dirty="0">
                    <a:solidFill>
                      <a:srgbClr val="00FF00"/>
                    </a:solidFill>
                    <a:sym typeface="+mn-ea"/>
                  </a:rPr>
                  <a:t>2013</a:t>
                </a:r>
                <a:r>
                  <a:rPr lang="en-US" altLang="zh-CN" dirty="0">
                    <a:sym typeface="+mn-ea"/>
                  </a:rPr>
                  <a:t>)</a:t>
                </a:r>
                <a:r>
                  <a:rPr lang="en-US" altLang="zh-CN" dirty="0">
                    <a:solidFill>
                      <a:srgbClr val="00FF00"/>
                    </a:solidFill>
                    <a:sym typeface="+mn-ea"/>
                  </a:rPr>
                  <a:t> </a:t>
                </a:r>
                <a:r>
                  <a:rPr lang="en-US" altLang="zh-CN" dirty="0">
                    <a:sym typeface="+mn-ea"/>
                  </a:rPr>
                  <a:t>introduced a variant of the momentum algorithm that was inspired by </a:t>
                </a:r>
                <a:r>
                  <a:rPr lang="en-US" altLang="zh-CN" dirty="0" err="1">
                    <a:sym typeface="+mn-ea"/>
                  </a:rPr>
                  <a:t>Nesterov’s</a:t>
                </a:r>
                <a:r>
                  <a:rPr lang="en-US" altLang="zh-CN" dirty="0">
                    <a:sym typeface="+mn-ea"/>
                  </a:rPr>
                  <a:t> accelerated gradient method (</a:t>
                </a:r>
                <a:r>
                  <a:rPr lang="en-US" altLang="zh-CN" dirty="0" err="1">
                    <a:solidFill>
                      <a:srgbClr val="00FF00"/>
                    </a:solidFill>
                    <a:sym typeface="+mn-ea"/>
                  </a:rPr>
                  <a:t>Nesterov</a:t>
                </a:r>
                <a:r>
                  <a:rPr lang="en-US" altLang="zh-CN" dirty="0">
                    <a:sym typeface="+mn-ea"/>
                  </a:rPr>
                  <a:t>,</a:t>
                </a:r>
                <a:r>
                  <a:rPr lang="en-US" altLang="zh-CN" dirty="0">
                    <a:solidFill>
                      <a:srgbClr val="00FF00"/>
                    </a:solidFill>
                    <a:sym typeface="+mn-ea"/>
                  </a:rPr>
                  <a:t> 1983</a:t>
                </a:r>
                <a:r>
                  <a:rPr lang="en-US" altLang="zh-CN" dirty="0">
                    <a:sym typeface="+mn-ea"/>
                  </a:rPr>
                  <a:t>,</a:t>
                </a:r>
                <a:r>
                  <a:rPr lang="en-US" altLang="zh-CN" dirty="0">
                    <a:solidFill>
                      <a:srgbClr val="00FF00"/>
                    </a:solidFill>
                    <a:sym typeface="+mn-ea"/>
                  </a:rPr>
                  <a:t> 2004</a:t>
                </a:r>
                <a:r>
                  <a:rPr lang="en-US" altLang="zh-CN" dirty="0">
                    <a:sym typeface="+mn-ea"/>
                  </a:rPr>
                  <a:t>). The update rules in this case are given by:</a:t>
                </a: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endParaRPr lang="en-US" altLang="zh-CN" dirty="0">
                  <a:sym typeface="+mn-ea"/>
                </a:endParaRPr>
              </a:p>
              <a:p>
                <a:pPr lvl="0">
                  <a:spcBef>
                    <a:spcPts val="0"/>
                  </a:spcBef>
                  <a:buClr>
                    <a:srgbClr val="FF0000"/>
                  </a:buClr>
                </a:pPr>
                <a:r>
                  <a:rPr lang="en-US" altLang="zh-CN" dirty="0">
                    <a:sym typeface="+mn-ea"/>
                  </a:rPr>
                  <a:t>where the parameters α and </a:t>
                </a:r>
                <a14:m>
                  <m:oMath xmlns:m="http://schemas.openxmlformats.org/officeDocument/2006/math">
                    <m:r>
                      <a:rPr lang="en-US" altLang="zh-CN" i="1">
                        <a:latin typeface="Cambria Math" panose="02040503050406030204" pitchFamily="18" charset="0"/>
                        <a:sym typeface="+mn-ea"/>
                      </a:rPr>
                      <m:t>𝜖</m:t>
                    </m:r>
                  </m:oMath>
                </a14:m>
                <a:r>
                  <a:rPr lang="en-US" altLang="zh-CN" dirty="0">
                    <a:sym typeface="+mn-ea"/>
                  </a:rPr>
                  <a:t> play a similar role as in the standard momentum method. The difference between </a:t>
                </a:r>
                <a:r>
                  <a:rPr lang="en-US" altLang="zh-CN" dirty="0" err="1">
                    <a:sym typeface="+mn-ea"/>
                  </a:rPr>
                  <a:t>Nesterov</a:t>
                </a:r>
                <a:r>
                  <a:rPr lang="en-US" altLang="zh-CN" dirty="0">
                    <a:sym typeface="+mn-ea"/>
                  </a:rPr>
                  <a:t> momentum and standard momentum is where the gradient is evaluated. With </a:t>
                </a:r>
                <a:r>
                  <a:rPr lang="en-US" altLang="zh-CN" dirty="0" err="1">
                    <a:sym typeface="+mn-ea"/>
                  </a:rPr>
                  <a:t>Nesterov</a:t>
                </a:r>
                <a:r>
                  <a:rPr lang="en-US" altLang="zh-CN" dirty="0">
                    <a:sym typeface="+mn-ea"/>
                  </a:rPr>
                  <a:t> momentum the gradient is evaluated after the current velocity is applied. Thus one can interpret </a:t>
                </a:r>
                <a:r>
                  <a:rPr lang="en-US" altLang="zh-CN" dirty="0" err="1">
                    <a:sym typeface="+mn-ea"/>
                  </a:rPr>
                  <a:t>Nesterov</a:t>
                </a:r>
                <a:r>
                  <a:rPr lang="en-US" altLang="zh-CN" dirty="0">
                    <a:sym typeface="+mn-ea"/>
                  </a:rPr>
                  <a:t> momentum as attempting to add a </a:t>
                </a:r>
                <a:r>
                  <a:rPr lang="en-US" altLang="zh-CN" i="1" dirty="0">
                    <a:sym typeface="+mn-ea"/>
                  </a:rPr>
                  <a:t>correction factor </a:t>
                </a:r>
                <a:r>
                  <a:rPr lang="en-US" altLang="zh-CN" dirty="0">
                    <a:sym typeface="+mn-ea"/>
                  </a:rPr>
                  <a:t>to the standard method of momentum. The complete </a:t>
                </a:r>
                <a:r>
                  <a:rPr lang="en-US" altLang="zh-CN" dirty="0" err="1">
                    <a:sym typeface="+mn-ea"/>
                  </a:rPr>
                  <a:t>Nesterov</a:t>
                </a:r>
                <a:r>
                  <a:rPr lang="en-US" altLang="zh-CN" dirty="0">
                    <a:sym typeface="+mn-ea"/>
                  </a:rPr>
                  <a:t> momentum algorithm is presented in Algorithm </a:t>
                </a:r>
                <a:r>
                  <a:rPr lang="en-US" altLang="zh-CN" dirty="0">
                    <a:solidFill>
                      <a:srgbClr val="FF0000"/>
                    </a:solidFill>
                    <a:sym typeface="+mn-ea"/>
                  </a:rPr>
                  <a:t>8.3</a:t>
                </a:r>
                <a:r>
                  <a:rPr lang="en-US" altLang="zh-CN" dirty="0">
                    <a:sym typeface="+mn-ea"/>
                  </a:rPr>
                  <a:t>.</a:t>
                </a:r>
                <a:endParaRPr lang="zh-CN" altLang="en-US" dirty="0"/>
              </a:p>
            </p:txBody>
          </p:sp>
        </mc:Choice>
        <mc:Fallback xmlns="">
          <p:sp>
            <p:nvSpPr>
              <p:cNvPr id="3" name="内容占位符 2">
                <a:extLst>
                  <a:ext uri="{FF2B5EF4-FFF2-40B4-BE49-F238E27FC236}">
                    <a16:creationId xmlns:a16="http://schemas.microsoft.com/office/drawing/2014/main" id="{A489A385-0696-4C2B-B915-28BEDFC113E5}"/>
                  </a:ext>
                </a:extLst>
              </p:cNvPr>
              <p:cNvSpPr>
                <a:spLocks noGrp="1" noRot="1" noChangeAspect="1" noMove="1" noResize="1" noEditPoints="1" noAdjustHandles="1" noChangeArrowheads="1" noChangeShapeType="1" noTextEdit="1"/>
              </p:cNvSpPr>
              <p:nvPr>
                <p:ph idx="1"/>
              </p:nvPr>
            </p:nvSpPr>
            <p:spPr>
              <a:blipFill>
                <a:blip r:embed="rId2"/>
                <a:stretch>
                  <a:fillRect l="-855" t="-1069" r="-802" b="-1306"/>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7D66C5C-6C2B-4F74-9C9B-67768A3B6B63}"/>
              </a:ext>
            </a:extLst>
          </p:cNvPr>
          <p:cNvSpPr>
            <a:spLocks noGrp="1"/>
          </p:cNvSpPr>
          <p:nvPr>
            <p:ph type="title"/>
          </p:nvPr>
        </p:nvSpPr>
        <p:spPr/>
        <p:txBody>
          <a:bodyPr/>
          <a:lstStyle/>
          <a:p>
            <a:r>
              <a:rPr lang="en-US" altLang="zh-CN" dirty="0">
                <a:sym typeface="+mn-ea"/>
              </a:rPr>
              <a:t>8.3.3 </a:t>
            </a:r>
            <a:r>
              <a:rPr lang="en-US" altLang="zh-CN" dirty="0" err="1">
                <a:sym typeface="+mn-ea"/>
              </a:rPr>
              <a:t>Nesterov</a:t>
            </a:r>
            <a:r>
              <a:rPr lang="en-US" altLang="zh-CN" dirty="0">
                <a:sym typeface="+mn-ea"/>
              </a:rPr>
              <a:t> Momentum</a:t>
            </a:r>
            <a:endParaRPr lang="zh-CN" altLang="en-US" dirty="0"/>
          </a:p>
        </p:txBody>
      </p:sp>
      <p:pic>
        <p:nvPicPr>
          <p:cNvPr id="5" name="图片 4">
            <a:extLst>
              <a:ext uri="{FF2B5EF4-FFF2-40B4-BE49-F238E27FC236}">
                <a16:creationId xmlns:a16="http://schemas.microsoft.com/office/drawing/2014/main" id="{B8152A93-4BCD-4A97-B24A-4D029C8B86B3}"/>
              </a:ext>
            </a:extLst>
          </p:cNvPr>
          <p:cNvPicPr>
            <a:picLocks noChangeAspect="1"/>
          </p:cNvPicPr>
          <p:nvPr/>
        </p:nvPicPr>
        <p:blipFill>
          <a:blip r:embed="rId3"/>
          <a:stretch>
            <a:fillRect/>
          </a:stretch>
        </p:blipFill>
        <p:spPr>
          <a:xfrm>
            <a:off x="2035175" y="2257458"/>
            <a:ext cx="8239760" cy="1468755"/>
          </a:xfrm>
          <a:prstGeom prst="rect">
            <a:avLst/>
          </a:prstGeom>
        </p:spPr>
      </p:pic>
    </p:spTree>
    <p:extLst>
      <p:ext uri="{BB962C8B-B14F-4D97-AF65-F5344CB8AC3E}">
        <p14:creationId xmlns:p14="http://schemas.microsoft.com/office/powerpoint/2010/main" val="3181009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39" y="133306"/>
            <a:ext cx="10515600" cy="729579"/>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8.3.3 Nesterov Momentum</a:t>
            </a:r>
          </a:p>
        </p:txBody>
      </p:sp>
      <p:sp>
        <p:nvSpPr>
          <p:cNvPr id="3" name="内容占位符 2"/>
          <p:cNvSpPr>
            <a:spLocks noGrp="1"/>
          </p:cNvSpPr>
          <p:nvPr>
            <p:ph idx="1"/>
          </p:nvPr>
        </p:nvSpPr>
        <p:spPr>
          <a:xfrm>
            <a:off x="387439" y="1043189"/>
            <a:ext cx="11409609" cy="5133774"/>
          </a:xfrm>
        </p:spPr>
        <p:txBody>
          <a:bodyPr>
            <a:normAutofit/>
          </a:bodyPr>
          <a:lstStyle/>
          <a:p>
            <a:pPr marL="0" lvl="0" indent="0" algn="just">
              <a:lnSpc>
                <a:spcPct val="125000"/>
              </a:lnSpc>
              <a:spcBef>
                <a:spcPts val="0"/>
              </a:spcBef>
              <a:buClr>
                <a:srgbClr val="FF0000"/>
              </a:buClr>
              <a:buNone/>
            </a:pPr>
            <a:r>
              <a:rPr lang="en-US" altLang="zh-CN" sz="2600" dirty="0">
                <a:latin typeface="Times New Roman" panose="02020603050405020304" pitchFamily="18" charset="0"/>
                <a:cs typeface="Times New Roman" panose="02020603050405020304" pitchFamily="18" charset="0"/>
                <a:sym typeface="+mn-ea"/>
              </a:rPr>
              <a:t>In the convex batch gradient case, </a:t>
            </a:r>
            <a:r>
              <a:rPr lang="en-US" altLang="zh-CN" sz="2600" dirty="0" err="1">
                <a:latin typeface="Times New Roman" panose="02020603050405020304" pitchFamily="18" charset="0"/>
                <a:cs typeface="Times New Roman" panose="02020603050405020304" pitchFamily="18" charset="0"/>
                <a:sym typeface="+mn-ea"/>
              </a:rPr>
              <a:t>Nesterov</a:t>
            </a:r>
            <a:r>
              <a:rPr lang="en-US" altLang="zh-CN" sz="2600" dirty="0">
                <a:latin typeface="Times New Roman" panose="02020603050405020304" pitchFamily="18" charset="0"/>
                <a:cs typeface="Times New Roman" panose="02020603050405020304" pitchFamily="18" charset="0"/>
                <a:sym typeface="+mn-ea"/>
              </a:rPr>
              <a:t> momentum brings the rate of convergence of the excess error from O(1/k) (after k steps) to O(1/k2) as shown by </a:t>
            </a:r>
            <a:r>
              <a:rPr lang="en-US" altLang="zh-CN" sz="2600" dirty="0" err="1">
                <a:solidFill>
                  <a:srgbClr val="00FF00"/>
                </a:solidFill>
                <a:latin typeface="Times New Roman" panose="02020603050405020304" pitchFamily="18" charset="0"/>
                <a:cs typeface="Times New Roman" panose="02020603050405020304" pitchFamily="18" charset="0"/>
                <a:sym typeface="+mn-ea"/>
              </a:rPr>
              <a:t>Nesterov</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1983</a:t>
            </a:r>
            <a:r>
              <a:rPr lang="en-US" altLang="zh-CN" sz="2600" dirty="0">
                <a:latin typeface="Times New Roman" panose="02020603050405020304" pitchFamily="18" charset="0"/>
                <a:cs typeface="Times New Roman" panose="02020603050405020304" pitchFamily="18" charset="0"/>
                <a:sym typeface="+mn-ea"/>
              </a:rPr>
              <a:t>)</a:t>
            </a:r>
            <a:r>
              <a:rPr lang="en-US" altLang="zh-CN" sz="2600" dirty="0">
                <a:solidFill>
                  <a:srgbClr val="00FF00"/>
                </a:solidFill>
                <a:latin typeface="Times New Roman" panose="02020603050405020304" pitchFamily="18" charset="0"/>
                <a:cs typeface="Times New Roman" panose="02020603050405020304" pitchFamily="18" charset="0"/>
                <a:sym typeface="+mn-ea"/>
              </a:rPr>
              <a:t>. </a:t>
            </a:r>
            <a:r>
              <a:rPr lang="en-US" altLang="zh-CN" sz="2600" dirty="0">
                <a:latin typeface="Times New Roman" panose="02020603050405020304" pitchFamily="18" charset="0"/>
                <a:cs typeface="Times New Roman" panose="02020603050405020304" pitchFamily="18" charset="0"/>
                <a:sym typeface="+mn-ea"/>
              </a:rPr>
              <a:t>Unfortunately, in the stochastic gradient case, </a:t>
            </a:r>
            <a:r>
              <a:rPr lang="en-US" altLang="zh-CN" sz="2600" dirty="0" err="1">
                <a:latin typeface="Times New Roman" panose="02020603050405020304" pitchFamily="18" charset="0"/>
                <a:cs typeface="Times New Roman" panose="02020603050405020304" pitchFamily="18" charset="0"/>
                <a:sym typeface="+mn-ea"/>
              </a:rPr>
              <a:t>Nesterov</a:t>
            </a:r>
            <a:r>
              <a:rPr lang="en-US" altLang="zh-CN" sz="2600" dirty="0">
                <a:latin typeface="Times New Roman" panose="02020603050405020304" pitchFamily="18" charset="0"/>
                <a:cs typeface="Times New Roman" panose="02020603050405020304" pitchFamily="18" charset="0"/>
                <a:sym typeface="+mn-ea"/>
              </a:rPr>
              <a:t> momentum does not improve the rate of convergence.</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pic>
        <p:nvPicPr>
          <p:cNvPr id="8" name="图片 7"/>
          <p:cNvPicPr>
            <a:picLocks noChangeAspect="1"/>
          </p:cNvPicPr>
          <p:nvPr/>
        </p:nvPicPr>
        <p:blipFill>
          <a:blip r:embed="rId3"/>
          <a:stretch>
            <a:fillRect/>
          </a:stretch>
        </p:blipFill>
        <p:spPr>
          <a:xfrm>
            <a:off x="5524500" y="1678305"/>
            <a:ext cx="4690110" cy="446677"/>
          </a:xfrm>
          <a:prstGeom prst="rect">
            <a:avLst/>
          </a:prstGeom>
        </p:spPr>
      </p:pic>
      <p:pic>
        <p:nvPicPr>
          <p:cNvPr id="9" name="图片 8"/>
          <p:cNvPicPr>
            <a:picLocks noChangeAspect="1"/>
          </p:cNvPicPr>
          <p:nvPr/>
        </p:nvPicPr>
        <p:blipFill>
          <a:blip r:embed="rId4"/>
          <a:stretch>
            <a:fillRect/>
          </a:stretch>
        </p:blipFill>
        <p:spPr>
          <a:xfrm>
            <a:off x="1075690" y="3028950"/>
            <a:ext cx="9138292" cy="371703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下载_conew2.png"/>
          <p:cNvPicPr>
            <a:picLocks noChangeAspect="1"/>
          </p:cNvPicPr>
          <p:nvPr/>
        </p:nvPicPr>
        <p:blipFill>
          <a:blip r:embed="rId2"/>
          <a:stretch>
            <a:fillRect/>
          </a:stretch>
        </p:blipFill>
        <p:spPr>
          <a:xfrm>
            <a:off x="10912016" y="5592056"/>
            <a:ext cx="1225368" cy="1214428"/>
          </a:xfrm>
          <a:prstGeom prst="rect">
            <a:avLst/>
          </a:prstGeom>
        </p:spPr>
      </p:pic>
      <p:sp>
        <p:nvSpPr>
          <p:cNvPr id="5" name="副标题 2"/>
          <p:cNvSpPr>
            <a:spLocks noGrp="1"/>
          </p:cNvSpPr>
          <p:nvPr>
            <p:ph type="subTitle" idx="1" hasCustomPrompt="1"/>
          </p:nvPr>
        </p:nvSpPr>
        <p:spPr>
          <a:xfrm>
            <a:off x="2046303" y="3696236"/>
            <a:ext cx="8460589" cy="2434107"/>
          </a:xfrm>
        </p:spPr>
        <p:txBody>
          <a:bodyPr>
            <a:noAutofit/>
          </a:bodyPr>
          <a:lstStyle>
            <a:lvl1pPr marL="0" indent="0" algn="ctr">
              <a:buNone/>
              <a:defRPr sz="1600">
                <a:solidFill>
                  <a:schemeClr val="tx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en-US" altLang="zh-CN" sz="2400" dirty="0"/>
              <a:t>Acknowledge to: </a:t>
            </a:r>
            <a:r>
              <a:rPr lang="en-US" altLang="zh-CN" sz="2400" dirty="0" err="1"/>
              <a:t>Dehao Song</a:t>
            </a:r>
            <a:endParaRPr lang="en-US" altLang="zh-CN" sz="2400" dirty="0"/>
          </a:p>
          <a:p>
            <a:pPr>
              <a:lnSpc>
                <a:spcPct val="100000"/>
              </a:lnSpc>
            </a:pPr>
            <a:r>
              <a:rPr lang="en-US" altLang="zh-CN" sz="2400" dirty="0"/>
              <a:t>Organizers: Guoqiang Zhong, </a:t>
            </a:r>
            <a:r>
              <a:rPr lang="en-US" altLang="zh-CN" sz="2400" dirty="0" err="1"/>
              <a:t>Zhaoyang</a:t>
            </a:r>
            <a:r>
              <a:rPr lang="en-US" altLang="zh-CN" sz="2400" dirty="0"/>
              <a:t> </a:t>
            </a:r>
            <a:r>
              <a:rPr lang="en-US" altLang="zh-CN" sz="2400" dirty="0" err="1"/>
              <a:t>Niu</a:t>
            </a:r>
            <a:endParaRPr lang="en-US" altLang="zh-CN" sz="2400" dirty="0"/>
          </a:p>
          <a:p>
            <a:pPr>
              <a:lnSpc>
                <a:spcPct val="100000"/>
              </a:lnSpc>
            </a:pPr>
            <a:r>
              <a:rPr lang="en-US" altLang="zh-CN" sz="2400" dirty="0"/>
              <a:t>Machine Learning Research Group</a:t>
            </a:r>
          </a:p>
          <a:p>
            <a:pPr>
              <a:lnSpc>
                <a:spcPct val="100000"/>
              </a:lnSpc>
            </a:pPr>
            <a:r>
              <a:rPr lang="en-US" altLang="zh-CN" sz="2400" dirty="0"/>
              <a:t>Ocean University of China</a:t>
            </a:r>
          </a:p>
          <a:p>
            <a:pPr>
              <a:lnSpc>
                <a:spcPct val="100000"/>
              </a:lnSpc>
            </a:pPr>
            <a:r>
              <a:rPr lang="en-US" altLang="zh-CN" sz="2400" dirty="0"/>
              <a:t>Qingdao, China</a:t>
            </a:r>
          </a:p>
        </p:txBody>
      </p:sp>
      <p:sp>
        <p:nvSpPr>
          <p:cNvPr id="6" name="标题 6"/>
          <p:cNvSpPr txBox="1"/>
          <p:nvPr/>
        </p:nvSpPr>
        <p:spPr>
          <a:xfrm>
            <a:off x="1786455" y="2506786"/>
            <a:ext cx="8980284" cy="1189524"/>
          </a:xfrm>
          <a:prstGeom prst="rect">
            <a:avLst/>
          </a:prstGeom>
        </p:spPr>
        <p:txBody>
          <a:bodyPr vert="horz" lIns="91440" tIns="45720" rIns="91440" bIns="45720" rtlCol="0" anchor="b">
            <a:noAutofit/>
          </a:bodyPr>
          <a:lstStyle>
            <a:lvl1pPr algn="ctr" defTabSz="914400" rtl="0" eaLnBrk="1" latinLnBrk="0" hangingPunct="1">
              <a:lnSpc>
                <a:spcPct val="150000"/>
              </a:lnSpc>
              <a:spcBef>
                <a:spcPct val="0"/>
              </a:spcBef>
              <a:buNone/>
              <a:defRPr sz="2800" b="0" kern="1200" baseline="0">
                <a:solidFill>
                  <a:schemeClr val="tx1"/>
                </a:solidFill>
                <a:latin typeface="Times New Roman" panose="02020603050405020304" pitchFamily="18" charset="0"/>
                <a:ea typeface="+mj-ea"/>
                <a:cs typeface="Times New Roman" panose="02020603050405020304" pitchFamily="18" charset="0"/>
              </a:defRPr>
            </a:lvl1pPr>
          </a:lstStyle>
          <a:p>
            <a:r>
              <a:rPr lang="en-US" altLang="zh-CN" sz="3600" dirty="0">
                <a:sym typeface="+mn-ea"/>
              </a:rPr>
              <a:t>8.4 Parameter Initialization Strategies</a:t>
            </a:r>
            <a:endParaRPr lang="en-US" altLang="zh-CN" sz="3600" dirty="0">
              <a:latin typeface="Times New Roman" panose="02020603050405020304" pitchFamily="18" charset="0"/>
              <a:cs typeface="Times New Roman" panose="02020603050405020304" pitchFamily="18" charset="0"/>
              <a:sym typeface="+mn-ea"/>
            </a:endParaRPr>
          </a:p>
          <a:p>
            <a:endParaRPr lang="en-US" altLang="zh-CN" sz="3600" dirty="0"/>
          </a:p>
        </p:txBody>
      </p:sp>
      <p:sp>
        <p:nvSpPr>
          <p:cNvPr id="9" name="文本框 8">
            <a:extLst>
              <a:ext uri="{FF2B5EF4-FFF2-40B4-BE49-F238E27FC236}">
                <a16:creationId xmlns:a16="http://schemas.microsoft.com/office/drawing/2014/main" id="{78F702D7-4D72-4603-8EFC-F10F4E79A59E}"/>
              </a:ext>
            </a:extLst>
          </p:cNvPr>
          <p:cNvSpPr txBox="1"/>
          <p:nvPr/>
        </p:nvSpPr>
        <p:spPr>
          <a:xfrm>
            <a:off x="0" y="447697"/>
            <a:ext cx="12191999" cy="769441"/>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Chapter 8 Optimization for Training Deep Models</a:t>
            </a:r>
          </a:p>
        </p:txBody>
      </p:sp>
      <p:sp>
        <p:nvSpPr>
          <p:cNvPr id="8" name="文本框 7"/>
          <p:cNvSpPr txBox="1"/>
          <p:nvPr/>
        </p:nvSpPr>
        <p:spPr>
          <a:xfrm>
            <a:off x="3623366" y="6316359"/>
            <a:ext cx="494526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https://github.com/AdolfKing/DeepLearningSlides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8.4 Parameter Initialization Strategies</a:t>
            </a:r>
          </a:p>
        </p:txBody>
      </p:sp>
      <p:sp>
        <p:nvSpPr>
          <p:cNvPr id="3" name="内容占位符 2"/>
          <p:cNvSpPr>
            <a:spLocks noGrp="1"/>
          </p:cNvSpPr>
          <p:nvPr>
            <p:ph idx="1"/>
          </p:nvPr>
        </p:nvSpPr>
        <p:spPr/>
        <p:txBody>
          <a:bodyPr>
            <a:normAutofit fontScale="97500"/>
          </a:bodyPr>
          <a:lstStyle/>
          <a:p>
            <a:pPr marL="0" lvl="0" indent="0" algn="just">
              <a:lnSpc>
                <a:spcPct val="125000"/>
              </a:lnSpc>
              <a:spcBef>
                <a:spcPts val="0"/>
              </a:spcBef>
              <a:buClr>
                <a:srgbClr val="FF0000"/>
              </a:buClr>
              <a:buNone/>
            </a:pPr>
            <a:r>
              <a:rPr lang="en-US" altLang="zh-CN" dirty="0">
                <a:latin typeface="Times New Roman" panose="02020603050405020304" pitchFamily="18" charset="0"/>
                <a:cs typeface="Times New Roman" panose="02020603050405020304" pitchFamily="18" charset="0"/>
                <a:sym typeface="+mn-ea"/>
              </a:rPr>
              <a:t>Some optimization algorithms are not iterative by nature and simply solve for a solution point. Other optimization algorithms are iterative by nature but, when applied to the right class of optimization problems, converge to acceptable solutions in an acceptable amount of time regardless of initialization. Deep learning training algorithms usually do not have either of these luxuries. Training algorithms for deep learning models are usually iterative in nature and thus require the user to specify some initial point from which to begin the iterations. Moreover, training deep models is a sufficiently difficult task that most algorithms are strongly affected by the choice of initialization. </a:t>
            </a:r>
          </a:p>
        </p:txBody>
      </p:sp>
      <p:pic>
        <p:nvPicPr>
          <p:cNvPr id="4" name="图片 3" descr="u=1907756794,293736522&amp;fm=21&amp;gp=0.jpg"/>
          <p:cNvPicPr>
            <a:picLocks noChangeAspect="1"/>
          </p:cNvPicPr>
          <p:nvPr/>
        </p:nvPicPr>
        <p:blipFill>
          <a:blip r:embed="rId2"/>
          <a:stretch>
            <a:fillRect/>
          </a:stretch>
        </p:blipFill>
        <p:spPr>
          <a:xfrm>
            <a:off x="10611066" y="5626796"/>
            <a:ext cx="1485468" cy="1119188"/>
          </a:xfrm>
          <a:prstGeom prst="rect">
            <a:avLst/>
          </a:prstGeom>
        </p:spPr>
      </p:pic>
    </p:spTree>
    <p:extLst>
      <p:ext uri="{BB962C8B-B14F-4D97-AF65-F5344CB8AC3E}">
        <p14:creationId xmlns:p14="http://schemas.microsoft.com/office/powerpoint/2010/main" val="22591713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4555</TotalTime>
  <Words>23348</Words>
  <Application>Microsoft Office PowerPoint</Application>
  <PresentationFormat>宽屏</PresentationFormat>
  <Paragraphs>665</Paragraphs>
  <Slides>207</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207</vt:i4>
      </vt:variant>
    </vt:vector>
  </HeadingPairs>
  <TitlesOfParts>
    <vt:vector size="213" baseType="lpstr">
      <vt:lpstr>等线</vt:lpstr>
      <vt:lpstr>Arial</vt:lpstr>
      <vt:lpstr>Cambria Math</vt:lpstr>
      <vt:lpstr>Times New Roman</vt:lpstr>
      <vt:lpstr>Wingdings</vt:lpstr>
      <vt:lpstr>Office 主题​​</vt:lpstr>
      <vt:lpstr>PowerPoint 演示文稿</vt:lpstr>
      <vt:lpstr>Chapter 8 Optimization for Training Deep Models</vt:lpstr>
      <vt:lpstr>8 Optimization for Training Deep Models</vt:lpstr>
      <vt:lpstr>8 Optimization for Training Deep Models</vt:lpstr>
      <vt:lpstr>8 Optimization for Training Deep Models</vt:lpstr>
      <vt:lpstr>PowerPoint 演示文稿</vt:lpstr>
      <vt:lpstr>8.1 How Learning Differs from Pure Optimization</vt:lpstr>
      <vt:lpstr>8.1 How Learning Differs from Pure Optimization</vt:lpstr>
      <vt:lpstr>8.1 How Learning Differs from Pure Optimization</vt:lpstr>
      <vt:lpstr>8.1.1 Empirical Risk Minimization</vt:lpstr>
      <vt:lpstr>8.1.1 Empirical Risk Minimization</vt:lpstr>
      <vt:lpstr>8.1.1 Empirical Risk Minimization</vt:lpstr>
      <vt:lpstr>8.1.2 Surrogate Loss Functions and Early Stopping</vt:lpstr>
      <vt:lpstr>8.1.2 Surrogate Loss Functions and Early Stopping</vt:lpstr>
      <vt:lpstr>8.1.2 Surrogate Loss Functions and Early Stopping</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8.1.3 Batch and Minibatch Algorithms</vt:lpstr>
      <vt:lpstr>PowerPoint 演示文稿</vt:lpstr>
      <vt:lpstr>8.2 Challenges in Neural Network Optimization</vt:lpstr>
      <vt:lpstr>8.2.1 Ill-Conditioning</vt:lpstr>
      <vt:lpstr>8.2.1 Ill-Conditioning</vt:lpstr>
      <vt:lpstr>8.2.1 Ill-Conditioning</vt:lpstr>
      <vt:lpstr>8.2.1 Ill-Conditioning</vt:lpstr>
      <vt:lpstr>8.2.2 Local Minima</vt:lpstr>
      <vt:lpstr>8.2.2 Local Minima</vt:lpstr>
      <vt:lpstr>8.2.2 Local Minima</vt:lpstr>
      <vt:lpstr>8.2.2 Local Minima</vt:lpstr>
      <vt:lpstr>8.2.2 Local Minima</vt:lpstr>
      <vt:lpstr>8.2.2 Local Minima</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8.2.3 Plateaus, Saddle Points and Other Flat Regions</vt:lpstr>
      <vt:lpstr>8.2.4 Cliffs and Exploding Gradients</vt:lpstr>
      <vt:lpstr>8.2.4 Cliffs and Exploding Gradients</vt:lpstr>
      <vt:lpstr>8.2.4 Cliffs and Exploding Gradients</vt:lpstr>
      <vt:lpstr>8.2.5 Long-Term Dependencies</vt:lpstr>
      <vt:lpstr>8.2.5 Long-Term Dependencies</vt:lpstr>
      <vt:lpstr>8.2.5 Long-Term Dependencies</vt:lpstr>
      <vt:lpstr>8.2.6 Inexact Gradients</vt:lpstr>
      <vt:lpstr>8.2.6 Inexact Gradients</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8.2.7 Poor Correspondence between Local and Global Structure</vt:lpstr>
      <vt:lpstr>8.2.8 Theoretical Limits of Optimization</vt:lpstr>
      <vt:lpstr>8.2.8 Theoretical Limits of Optimization</vt:lpstr>
      <vt:lpstr>PowerPoint 演示文稿</vt:lpstr>
      <vt:lpstr>8.3 Basic Algorithms</vt:lpstr>
      <vt:lpstr>8.3.1 Stochastic Gradient Descent</vt:lpstr>
      <vt:lpstr>8.3.1 Stochastic Gradient Descent</vt:lpstr>
      <vt:lpstr>8.3.1 Stochastic Gradient Descent</vt:lpstr>
      <vt:lpstr>8.3.1 Stochastic Gradient Descent</vt:lpstr>
      <vt:lpstr>8.3.1 Stochastic Gradient Descent</vt:lpstr>
      <vt:lpstr>8.3.1 Stochastic Gradient Descent</vt:lpstr>
      <vt:lpstr>8.3.1 Stochastic Gradient Descent</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8.3.2 Momentum</vt:lpstr>
      <vt:lpstr>8.3.3 Nesterov Momentum</vt:lpstr>
      <vt:lpstr>8.3.3 Nesterov Momentum</vt:lpstr>
      <vt:lpstr>PowerPoint 演示文稿</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8.4 Parameter Initialization Strategies</vt:lpstr>
      <vt:lpstr>PowerPoint 演示文稿</vt:lpstr>
      <vt:lpstr>8.5 Algorithms with Adaptive Learning Rates</vt:lpstr>
      <vt:lpstr>8.5 Algorithms with Adaptive Learning Rates</vt:lpstr>
      <vt:lpstr>8.5.1 AdaGrad</vt:lpstr>
      <vt:lpstr>8.5.1 AdaGrad</vt:lpstr>
      <vt:lpstr>8.5.2 RMSProp</vt:lpstr>
      <vt:lpstr>8.5.2 RMSProp</vt:lpstr>
      <vt:lpstr>8.5.2 RMSProp</vt:lpstr>
      <vt:lpstr>8.5.3 Adam</vt:lpstr>
      <vt:lpstr>8.5.3 Adam</vt:lpstr>
      <vt:lpstr>8.5.3 Adam</vt:lpstr>
      <vt:lpstr>8.5.4 Choosing the Right Optimization Algorithm</vt:lpstr>
      <vt:lpstr>8.5.4 Choosing the Right Optimization Algorithm</vt:lpstr>
      <vt:lpstr>PowerPoint 演示文稿</vt:lpstr>
      <vt:lpstr>8.6 Approximate Second-Order Methods</vt:lpstr>
      <vt:lpstr>8.6.1 Newton’s Method</vt:lpstr>
      <vt:lpstr>8.6.1 Newton’s Method</vt:lpstr>
      <vt:lpstr>8.6.1 Newton’s Method</vt:lpstr>
      <vt:lpstr>8.6.1 Newton’s Method</vt:lpstr>
      <vt:lpstr>8.6.1 Newton’s Method</vt:lpstr>
      <vt:lpstr>8.6.1 Newton’s Method</vt:lpstr>
      <vt:lpstr>8.6.1 Newton’s Method</vt:lpstr>
      <vt:lpstr>8.6.1 Newton’s Method</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8.6.2 Conjugate Gradients</vt:lpstr>
      <vt:lpstr>8.6.3 BFGS</vt:lpstr>
      <vt:lpstr>8.6.3 BFGS</vt:lpstr>
      <vt:lpstr>8.6.3 BFGS</vt:lpstr>
      <vt:lpstr>8.6.3 BFGS</vt:lpstr>
      <vt:lpstr>8.6.3 BFGS</vt:lpstr>
      <vt:lpstr>8.6.3 BFGS</vt:lpstr>
      <vt:lpstr>8.6.3 BFGS</vt:lpstr>
      <vt:lpstr>8.6.3 BFGS</vt:lpstr>
      <vt:lpstr>PowerPoint 演示文稿</vt:lpstr>
      <vt:lpstr>8.7 Optimization Strategies and Meta-lgorithms</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8.7.1 Batch Normalization</vt:lpstr>
      <vt:lpstr>8.7.2 Coordinate Descent</vt:lpstr>
      <vt:lpstr>8.7.2 Coordinate Descent</vt:lpstr>
      <vt:lpstr>8.7.2 Coordinate Descent</vt:lpstr>
      <vt:lpstr>8.7.2 Batch Normalization</vt:lpstr>
      <vt:lpstr>8.7.3 Polyak Averaging</vt:lpstr>
      <vt:lpstr>8.7.3 Polyak Averaging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8.7.4 Supervised Pretraining</vt:lpstr>
      <vt:lpstr>8.7.5 Designing Models to Aid Optimization</vt:lpstr>
      <vt:lpstr>8.7.5 Designing Models to Aid Optimization</vt:lpstr>
      <vt:lpstr>8.7.5 Designing Models to Aid Optimization</vt:lpstr>
      <vt:lpstr>8.7.5 Designing Models to Aid Optimization</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8.7.6 Continuation Methods and Curriculum Learning</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牛 召阳</dc:creator>
  <cp:lastModifiedBy>牛 召阳</cp:lastModifiedBy>
  <cp:revision>290</cp:revision>
  <dcterms:created xsi:type="dcterms:W3CDTF">2020-05-05T12:56:26Z</dcterms:created>
  <dcterms:modified xsi:type="dcterms:W3CDTF">2020-06-03T12:54:29Z</dcterms:modified>
</cp:coreProperties>
</file>